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2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3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5" r:id="rId2"/>
  </p:sldMasterIdLst>
  <p:handoutMasterIdLst>
    <p:handoutMasterId r:id="rId13"/>
  </p:handoutMasterIdLst>
  <p:sldIdLst>
    <p:sldId id="261" r:id="rId3"/>
    <p:sldId id="257" r:id="rId4"/>
    <p:sldId id="256" r:id="rId5"/>
    <p:sldId id="259" r:id="rId6"/>
    <p:sldId id="264" r:id="rId7"/>
    <p:sldId id="267" r:id="rId8"/>
    <p:sldId id="266" r:id="rId9"/>
    <p:sldId id="268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34"/>
    </p:cViewPr>
  </p:sorter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udd1\VpBank\BICC\CD\B&#225;o%20c&#225;o\Customer%20360\Current%20usage%20status%20of%20C360\Draw%20chart%2020170627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udd1\VpBank\BICC\CD\B&#225;o%20c&#225;o\Customer%20360\Current%20usage%20status%20of%20C360\Draw%20chart%2020170627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udd1\VpBank\BICC\CD\B&#225;o%20c&#225;o\Customer%20360\Current%20usage%20status%20of%20C360\Draw%20chart%2020170627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3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[Draw chart 20170627.xlsx]By Division!PivotTable6</c:name>
    <c:fmtId val="2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baseline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lượng sử dụng theo tháng</a:t>
            </a:r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FF0000"/>
          </a:solidFill>
          <a:ln>
            <a:solidFill>
              <a:srgbClr val="FF000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00B050"/>
          </a:solidFill>
          <a:ln>
            <a:solidFill>
              <a:srgbClr val="00B05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0B050"/>
          </a:solidFill>
          <a:ln>
            <a:solidFill>
              <a:srgbClr val="00B05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rgbClr val="FF0000"/>
          </a:solidFill>
          <a:ln>
            <a:solidFill>
              <a:srgbClr val="FF000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00B050"/>
          </a:solidFill>
          <a:ln>
            <a:solidFill>
              <a:srgbClr val="00B05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FF0000"/>
          </a:solidFill>
          <a:ln>
            <a:solidFill>
              <a:srgbClr val="FF000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'By Division'!$B$4:$B$6</c:f>
              <c:strCache>
                <c:ptCount val="1"/>
                <c:pt idx="0">
                  <c:v>SME - Sử dụng</c:v>
                </c:pt>
              </c:strCache>
            </c:strRef>
          </c:tx>
          <c:spPr>
            <a:solidFill>
              <a:srgbClr val="00B050"/>
            </a:solidFill>
            <a:ln>
              <a:solidFill>
                <a:srgbClr val="00B05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Division'!$A$7:$A$12</c:f>
              <c:strCache>
                <c:ptCount val="6"/>
                <c:pt idx="0">
                  <c:v>201701</c:v>
                </c:pt>
                <c:pt idx="1">
                  <c:v>201702</c:v>
                </c:pt>
                <c:pt idx="2">
                  <c:v>201703</c:v>
                </c:pt>
                <c:pt idx="3">
                  <c:v>201704</c:v>
                </c:pt>
                <c:pt idx="4">
                  <c:v>201705</c:v>
                </c:pt>
                <c:pt idx="5">
                  <c:v>201706</c:v>
                </c:pt>
              </c:strCache>
            </c:strRef>
          </c:cat>
          <c:val>
            <c:numRef>
              <c:f>'By Division'!$B$7:$B$12</c:f>
              <c:numCache>
                <c:formatCode>General</c:formatCode>
                <c:ptCount val="6"/>
                <c:pt idx="0">
                  <c:v>2</c:v>
                </c:pt>
                <c:pt idx="1">
                  <c:v>20</c:v>
                </c:pt>
                <c:pt idx="2">
                  <c:v>154</c:v>
                </c:pt>
                <c:pt idx="3">
                  <c:v>232</c:v>
                </c:pt>
                <c:pt idx="4">
                  <c:v>278</c:v>
                </c:pt>
                <c:pt idx="5">
                  <c:v>247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81-44EE-8111-9608C17C6936}"/>
            </c:ext>
          </c:extLst>
        </c:ser>
        <c:ser>
          <c:idx val="1"/>
          <c:order val="1"/>
          <c:tx>
            <c:strRef>
              <c:f>'By Division'!$C$4:$C$6</c:f>
              <c:strCache>
                <c:ptCount val="1"/>
                <c:pt idx="0">
                  <c:v>SME - Không sử dụng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rgbClr val="FF000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Division'!$A$7:$A$12</c:f>
              <c:strCache>
                <c:ptCount val="6"/>
                <c:pt idx="0">
                  <c:v>201701</c:v>
                </c:pt>
                <c:pt idx="1">
                  <c:v>201702</c:v>
                </c:pt>
                <c:pt idx="2">
                  <c:v>201703</c:v>
                </c:pt>
                <c:pt idx="3">
                  <c:v>201704</c:v>
                </c:pt>
                <c:pt idx="4">
                  <c:v>201705</c:v>
                </c:pt>
                <c:pt idx="5">
                  <c:v>201706</c:v>
                </c:pt>
              </c:strCache>
            </c:strRef>
          </c:cat>
          <c:val>
            <c:numRef>
              <c:f>'By Division'!$C$7:$C$12</c:f>
              <c:numCache>
                <c:formatCode>General</c:formatCode>
                <c:ptCount val="6"/>
                <c:pt idx="0">
                  <c:v>537</c:v>
                </c:pt>
                <c:pt idx="1">
                  <c:v>526</c:v>
                </c:pt>
                <c:pt idx="2">
                  <c:v>373</c:v>
                </c:pt>
                <c:pt idx="3">
                  <c:v>323</c:v>
                </c:pt>
                <c:pt idx="4">
                  <c:v>282</c:v>
                </c:pt>
                <c:pt idx="5">
                  <c:v>311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F81-44EE-8111-9608C17C693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2035771792"/>
        <c:axId val="2035772120"/>
      </c:barChart>
      <c:catAx>
        <c:axId val="2035771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5772120"/>
        <c:crosses val="autoZero"/>
        <c:auto val="1"/>
        <c:lblAlgn val="ctr"/>
        <c:lblOffset val="100"/>
        <c:noMultiLvlLbl val="0"/>
      </c:catAx>
      <c:valAx>
        <c:axId val="2035772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35771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baseline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quân số lượt user sử dụng theo tháng</a:t>
            </a:r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'By Division'!$D$58</c:f>
              <c:strCache>
                <c:ptCount val="1"/>
                <c:pt idx="0">
                  <c:v>Số lượt sử dụng</c:v>
                </c:pt>
              </c:strCache>
            </c:strRef>
          </c:tx>
          <c:spPr>
            <a:solidFill>
              <a:srgbClr val="00B050"/>
            </a:solidFill>
            <a:ln>
              <a:solidFill>
                <a:srgbClr val="00B050"/>
              </a:solidFill>
            </a:ln>
            <a:effectLst/>
          </c:spPr>
          <c:invertIfNegative val="0"/>
          <c:dLbls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900" b="0" i="0" u="none" strike="noStrike" kern="1200" baseline="0">
                    <a:solidFill>
                      <a:schemeClr val="tx1"/>
                    </a:solidFill>
                    <a:highlight>
                      <a:srgbClr val="C0C0C0"/>
                    </a:highligh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Division'!$B$59:$B$64</c:f>
              <c:strCache>
                <c:ptCount val="6"/>
                <c:pt idx="0">
                  <c:v>201701</c:v>
                </c:pt>
                <c:pt idx="1">
                  <c:v>201702</c:v>
                </c:pt>
                <c:pt idx="2">
                  <c:v>201703</c:v>
                </c:pt>
                <c:pt idx="3">
                  <c:v>201704</c:v>
                </c:pt>
                <c:pt idx="4">
                  <c:v>201705</c:v>
                </c:pt>
                <c:pt idx="5">
                  <c:v>201706</c:v>
                </c:pt>
              </c:strCache>
            </c:strRef>
          </c:cat>
          <c:val>
            <c:numRef>
              <c:f>'By Division'!$D$59:$D$64</c:f>
              <c:numCache>
                <c:formatCode>_(* #,##0_);_(* \(#,##0\);_(* "-"??_);_(@_)</c:formatCode>
                <c:ptCount val="6"/>
                <c:pt idx="0">
                  <c:v>122</c:v>
                </c:pt>
                <c:pt idx="1">
                  <c:v>652</c:v>
                </c:pt>
                <c:pt idx="2">
                  <c:v>9169</c:v>
                </c:pt>
                <c:pt idx="3">
                  <c:v>10473</c:v>
                </c:pt>
                <c:pt idx="4">
                  <c:v>13716</c:v>
                </c:pt>
                <c:pt idx="5">
                  <c:v>12556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7D-4A5F-82B7-FF7F2CDC659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988906848"/>
        <c:axId val="988907176"/>
      </c:barChart>
      <c:lineChart>
        <c:grouping val="standard"/>
        <c:varyColors val="0"/>
        <c:ser>
          <c:idx val="1"/>
          <c:order val="1"/>
          <c:tx>
            <c:strRef>
              <c:f>'By Division'!$E$58</c:f>
              <c:strCache>
                <c:ptCount val="1"/>
                <c:pt idx="0">
                  <c:v>Bình quân sử dụng mỗi user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Division'!$B$59:$B$64</c:f>
              <c:strCache>
                <c:ptCount val="6"/>
                <c:pt idx="0">
                  <c:v>201701</c:v>
                </c:pt>
                <c:pt idx="1">
                  <c:v>201702</c:v>
                </c:pt>
                <c:pt idx="2">
                  <c:v>201703</c:v>
                </c:pt>
                <c:pt idx="3">
                  <c:v>201704</c:v>
                </c:pt>
                <c:pt idx="4">
                  <c:v>201705</c:v>
                </c:pt>
                <c:pt idx="5">
                  <c:v>201706</c:v>
                </c:pt>
              </c:strCache>
            </c:strRef>
          </c:cat>
          <c:val>
            <c:numRef>
              <c:f>'By Division'!$E$59:$E$64</c:f>
              <c:numCache>
                <c:formatCode>0.00</c:formatCode>
                <c:ptCount val="6"/>
                <c:pt idx="0">
                  <c:v>61</c:v>
                </c:pt>
                <c:pt idx="1">
                  <c:v>32.6</c:v>
                </c:pt>
                <c:pt idx="2">
                  <c:v>59.538961038961041</c:v>
                </c:pt>
                <c:pt idx="3">
                  <c:v>45.142241379310342</c:v>
                </c:pt>
                <c:pt idx="4">
                  <c:v>49.338129496402878</c:v>
                </c:pt>
                <c:pt idx="5">
                  <c:v>50.834008097165992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F7D-4A5F-82B7-FF7F2CDC659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836134104"/>
        <c:axId val="836133776"/>
      </c:lineChart>
      <c:catAx>
        <c:axId val="988906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8907176"/>
        <c:crosses val="autoZero"/>
        <c:auto val="1"/>
        <c:lblAlgn val="ctr"/>
        <c:lblOffset val="100"/>
        <c:noMultiLvlLbl val="0"/>
      </c:catAx>
      <c:valAx>
        <c:axId val="988907176"/>
        <c:scaling>
          <c:orientation val="minMax"/>
        </c:scaling>
        <c:delete val="0"/>
        <c:axPos val="l"/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8906848"/>
        <c:crosses val="autoZero"/>
        <c:crossBetween val="between"/>
      </c:valAx>
      <c:valAx>
        <c:axId val="836133776"/>
        <c:scaling>
          <c:orientation val="minMax"/>
        </c:scaling>
        <c:delete val="0"/>
        <c:axPos val="r"/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6134104"/>
        <c:crosses val="max"/>
        <c:crossBetween val="between"/>
      </c:valAx>
      <c:catAx>
        <c:axId val="8361341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83613377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baseline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quân số lượt sử dụng công cụ theo ngày</a:t>
            </a:r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'By Division'!$D$47</c:f>
              <c:strCache>
                <c:ptCount val="1"/>
                <c:pt idx="0">
                  <c:v>Số lượt sử dụng</c:v>
                </c:pt>
              </c:strCache>
            </c:strRef>
          </c:tx>
          <c:spPr>
            <a:solidFill>
              <a:srgbClr val="00B050"/>
            </a:solidFill>
            <a:ln>
              <a:solidFill>
                <a:srgbClr val="00B050"/>
              </a:solidFill>
            </a:ln>
            <a:effectLst/>
          </c:spPr>
          <c:invertIfNegative val="0"/>
          <c:dLbls>
            <c:dLbl>
              <c:idx val="0"/>
              <c:layout>
                <c:manualLayout>
                  <c:x val="-6.2500000000000014E-2"/>
                  <c:y val="4.181102362204623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DAA-4791-A84D-195FA7F34856}"/>
                </c:ext>
              </c:extLst>
            </c:dLbl>
            <c:dLbl>
              <c:idx val="1"/>
              <c:layout>
                <c:manualLayout>
                  <c:x val="5.7870370370370371E-2"/>
                  <c:y val="3.90118110236220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DAA-4791-A84D-195FA7F34856}"/>
                </c:ext>
              </c:extLst>
            </c:dLbl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highlight>
                      <a:srgbClr val="C0C0C0"/>
                    </a:highligh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Division'!$B$48:$B$53</c:f>
              <c:strCache>
                <c:ptCount val="6"/>
                <c:pt idx="0">
                  <c:v>201701</c:v>
                </c:pt>
                <c:pt idx="1">
                  <c:v>201702</c:v>
                </c:pt>
                <c:pt idx="2">
                  <c:v>201703</c:v>
                </c:pt>
                <c:pt idx="3">
                  <c:v>201704</c:v>
                </c:pt>
                <c:pt idx="4">
                  <c:v>201705</c:v>
                </c:pt>
                <c:pt idx="5">
                  <c:v>201706</c:v>
                </c:pt>
              </c:strCache>
            </c:strRef>
          </c:cat>
          <c:val>
            <c:numRef>
              <c:f>'By Division'!$D$48:$D$53</c:f>
              <c:numCache>
                <c:formatCode>General</c:formatCode>
                <c:ptCount val="6"/>
                <c:pt idx="0">
                  <c:v>122</c:v>
                </c:pt>
                <c:pt idx="1">
                  <c:v>652</c:v>
                </c:pt>
                <c:pt idx="2">
                  <c:v>9169</c:v>
                </c:pt>
                <c:pt idx="3">
                  <c:v>10473</c:v>
                </c:pt>
                <c:pt idx="4">
                  <c:v>13716</c:v>
                </c:pt>
                <c:pt idx="5">
                  <c:v>12556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AA-4791-A84D-195FA7F348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9"/>
        <c:axId val="833075920"/>
        <c:axId val="833072312"/>
      </c:barChart>
      <c:lineChart>
        <c:grouping val="standard"/>
        <c:varyColors val="0"/>
        <c:ser>
          <c:idx val="2"/>
          <c:order val="1"/>
          <c:tx>
            <c:strRef>
              <c:f>'By Division'!$E$47</c:f>
              <c:strCache>
                <c:ptCount val="1"/>
                <c:pt idx="0">
                  <c:v>Bình quân sử dụng trong tháng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iamond"/>
            <c:size val="10"/>
            <c:spPr>
              <a:solidFill>
                <a:srgbClr val="FF0000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Division'!$B$48:$B$53</c:f>
              <c:strCache>
                <c:ptCount val="6"/>
                <c:pt idx="0">
                  <c:v>201701</c:v>
                </c:pt>
                <c:pt idx="1">
                  <c:v>201702</c:v>
                </c:pt>
                <c:pt idx="2">
                  <c:v>201703</c:v>
                </c:pt>
                <c:pt idx="3">
                  <c:v>201704</c:v>
                </c:pt>
                <c:pt idx="4">
                  <c:v>201705</c:v>
                </c:pt>
                <c:pt idx="5">
                  <c:v>201706</c:v>
                </c:pt>
              </c:strCache>
            </c:strRef>
          </c:cat>
          <c:val>
            <c:numRef>
              <c:f>'By Division'!$E$48:$E$53</c:f>
              <c:numCache>
                <c:formatCode>_(* #,##0_);_(* \(#,##0\);_(* "-"??_);_(@_)</c:formatCode>
                <c:ptCount val="6"/>
                <c:pt idx="0">
                  <c:v>11.090909090909092</c:v>
                </c:pt>
                <c:pt idx="1">
                  <c:v>32.6</c:v>
                </c:pt>
                <c:pt idx="2">
                  <c:v>339.59259259259261</c:v>
                </c:pt>
                <c:pt idx="3">
                  <c:v>436.375</c:v>
                </c:pt>
                <c:pt idx="4">
                  <c:v>472.9655172413793</c:v>
                </c:pt>
                <c:pt idx="5">
                  <c:v>405.03225806451616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DAA-4791-A84D-195FA7F34856}"/>
            </c:ext>
          </c:extLst>
        </c:ser>
        <c:ser>
          <c:idx val="3"/>
          <c:order val="2"/>
          <c:tx>
            <c:strRef>
              <c:f>'By Division'!$A$47</c:f>
              <c:strCache>
                <c:ptCount val="1"/>
                <c:pt idx="0">
                  <c:v>Bình quân 6 tháng đầu năm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8.0555555555555575E-2"/>
                  <c:y val="-9.2592592592592587E-3"/>
                </c:manualLayout>
              </c:layout>
              <c:spPr>
                <a:solidFill>
                  <a:srgbClr val="FF0000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DAA-4791-A84D-195FA7F3485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Division'!$B$48:$B$53</c:f>
              <c:strCache>
                <c:ptCount val="6"/>
                <c:pt idx="0">
                  <c:v>201701</c:v>
                </c:pt>
                <c:pt idx="1">
                  <c:v>201702</c:v>
                </c:pt>
                <c:pt idx="2">
                  <c:v>201703</c:v>
                </c:pt>
                <c:pt idx="3">
                  <c:v>201704</c:v>
                </c:pt>
                <c:pt idx="4">
                  <c:v>201705</c:v>
                </c:pt>
                <c:pt idx="5">
                  <c:v>201706</c:v>
                </c:pt>
              </c:strCache>
            </c:strRef>
          </c:cat>
          <c:val>
            <c:numRef>
              <c:f>'By Division'!$A$48:$A$53</c:f>
              <c:numCache>
                <c:formatCode>_(* #,##0_);_(* \(#,##0\);_(* "-"??_);_(@_)</c:formatCode>
                <c:ptCount val="6"/>
                <c:pt idx="0">
                  <c:v>340.78832116788323</c:v>
                </c:pt>
                <c:pt idx="1">
                  <c:v>340.78832116788323</c:v>
                </c:pt>
                <c:pt idx="2">
                  <c:v>340.78832116788323</c:v>
                </c:pt>
                <c:pt idx="3">
                  <c:v>340.78832116788323</c:v>
                </c:pt>
                <c:pt idx="4">
                  <c:v>340.78832116788323</c:v>
                </c:pt>
                <c:pt idx="5">
                  <c:v>340.78832116788323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DAA-4791-A84D-195FA7F348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15041376"/>
        <c:axId val="986084512"/>
      </c:lineChart>
      <c:catAx>
        <c:axId val="833075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3072312"/>
        <c:crosses val="autoZero"/>
        <c:auto val="1"/>
        <c:lblAlgn val="ctr"/>
        <c:lblOffset val="100"/>
        <c:noMultiLvlLbl val="0"/>
      </c:catAx>
      <c:valAx>
        <c:axId val="8330723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3075920"/>
        <c:crosses val="autoZero"/>
        <c:crossBetween val="between"/>
      </c:valAx>
      <c:valAx>
        <c:axId val="986084512"/>
        <c:scaling>
          <c:orientation val="minMax"/>
        </c:scaling>
        <c:delete val="0"/>
        <c:axPos val="r"/>
        <c:numFmt formatCode="_(* #,##0_);_(* \(#,##0\);_(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5041376"/>
        <c:crosses val="max"/>
        <c:crossBetween val="between"/>
      </c:valAx>
      <c:catAx>
        <c:axId val="91504137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98608451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[Draw chart 20170627.xlsx]By region!PivotTable5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baseline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lượng user sử dụng ở các Vùng theo tháng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"/>
        <c:spPr>
          <a:solidFill>
            <a:schemeClr val="bg1">
              <a:lumMod val="75000"/>
            </a:schemeClr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rgbClr val="FF0000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00B050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bg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bg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'By region'!$B$19:$B$20</c:f>
              <c:strCache>
                <c:ptCount val="1"/>
                <c:pt idx="0">
                  <c:v>201704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region'!$A$21:$A$27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region'!$B$21:$B$27</c:f>
              <c:numCache>
                <c:formatCode>General</c:formatCode>
                <c:ptCount val="7"/>
                <c:pt idx="0">
                  <c:v>29</c:v>
                </c:pt>
                <c:pt idx="1">
                  <c:v>30</c:v>
                </c:pt>
                <c:pt idx="2">
                  <c:v>55</c:v>
                </c:pt>
                <c:pt idx="3">
                  <c:v>14</c:v>
                </c:pt>
                <c:pt idx="4">
                  <c:v>49</c:v>
                </c:pt>
                <c:pt idx="5">
                  <c:v>36</c:v>
                </c:pt>
                <c:pt idx="6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00-4564-A606-191060A659FA}"/>
            </c:ext>
          </c:extLst>
        </c:ser>
        <c:ser>
          <c:idx val="1"/>
          <c:order val="1"/>
          <c:tx>
            <c:strRef>
              <c:f>'By region'!$C$19:$C$20</c:f>
              <c:strCache>
                <c:ptCount val="1"/>
                <c:pt idx="0">
                  <c:v>201705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region'!$A$21:$A$27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region'!$C$21:$C$27</c:f>
              <c:numCache>
                <c:formatCode>General</c:formatCode>
                <c:ptCount val="7"/>
                <c:pt idx="0">
                  <c:v>34</c:v>
                </c:pt>
                <c:pt idx="1">
                  <c:v>36</c:v>
                </c:pt>
                <c:pt idx="2">
                  <c:v>61</c:v>
                </c:pt>
                <c:pt idx="3">
                  <c:v>15</c:v>
                </c:pt>
                <c:pt idx="4">
                  <c:v>71</c:v>
                </c:pt>
                <c:pt idx="5">
                  <c:v>49</c:v>
                </c:pt>
                <c:pt idx="6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300-4564-A606-191060A659FA}"/>
            </c:ext>
          </c:extLst>
        </c:ser>
        <c:ser>
          <c:idx val="2"/>
          <c:order val="2"/>
          <c:tx>
            <c:strRef>
              <c:f>'By region'!$D$19:$D$20</c:f>
              <c:strCache>
                <c:ptCount val="1"/>
                <c:pt idx="0">
                  <c:v>201706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region'!$A$21:$A$27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region'!$D$21:$D$27</c:f>
              <c:numCache>
                <c:formatCode>General</c:formatCode>
                <c:ptCount val="7"/>
                <c:pt idx="0">
                  <c:v>23</c:v>
                </c:pt>
                <c:pt idx="1">
                  <c:v>37</c:v>
                </c:pt>
                <c:pt idx="2">
                  <c:v>48</c:v>
                </c:pt>
                <c:pt idx="3">
                  <c:v>11</c:v>
                </c:pt>
                <c:pt idx="4">
                  <c:v>67</c:v>
                </c:pt>
                <c:pt idx="5">
                  <c:v>44</c:v>
                </c:pt>
                <c:pt idx="6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300-4564-A606-191060A659F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867374808"/>
        <c:axId val="862001672"/>
      </c:barChart>
      <c:catAx>
        <c:axId val="867374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862001672"/>
        <c:crosses val="autoZero"/>
        <c:auto val="1"/>
        <c:lblAlgn val="ctr"/>
        <c:lblOffset val="100"/>
        <c:noMultiLvlLbl val="0"/>
      </c:catAx>
      <c:valAx>
        <c:axId val="862001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7374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[Draw chart 20170627.xlsx]By region!PivotTable2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baseline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lượt sử dụng theo Vùng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bg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triangle"/>
          <c:size val="8"/>
          <c:spPr>
            <a:solidFill>
              <a:schemeClr val="accent2"/>
            </a:solidFill>
            <a:ln w="9525"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diamond"/>
          <c:size val="8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circle"/>
          <c:size val="8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bg1">
              <a:lumMod val="75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triangle"/>
          <c:size val="8"/>
          <c:spPr>
            <a:solidFill>
              <a:schemeClr val="accent2"/>
            </a:solidFill>
            <a:ln w="9525">
              <a:noFill/>
            </a:ln>
            <a:effectLst/>
          </c:spPr>
        </c:marker>
      </c:pivotFmt>
      <c:pivotFmt>
        <c:idx val="10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diamond"/>
          <c:size val="8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</c:pivotFmt>
      <c:pivotFmt>
        <c:idx val="11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circle"/>
          <c:size val="8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</c:pivotFmt>
      <c:pivotFmt>
        <c:idx val="12"/>
        <c:spPr>
          <a:solidFill>
            <a:schemeClr val="bg1">
              <a:lumMod val="75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triangle"/>
          <c:size val="8"/>
          <c:spPr>
            <a:solidFill>
              <a:schemeClr val="accent2"/>
            </a:solidFill>
            <a:ln w="9525">
              <a:noFill/>
            </a:ln>
            <a:effectLst/>
          </c:spPr>
        </c:marker>
      </c:pivotFmt>
      <c:pivotFmt>
        <c:idx val="16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diamond"/>
          <c:size val="8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</c:pivotFmt>
      <c:pivotFmt>
        <c:idx val="17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circle"/>
          <c:size val="8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'By region'!$B$60:$B$62</c:f>
              <c:strCache>
                <c:ptCount val="1"/>
                <c:pt idx="0">
                  <c:v>201704 - Số lượt sử dụng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'By region'!$A$63:$A$69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region'!$B$63:$B$69</c:f>
              <c:numCache>
                <c:formatCode>General</c:formatCode>
                <c:ptCount val="7"/>
                <c:pt idx="0">
                  <c:v>1266</c:v>
                </c:pt>
                <c:pt idx="1">
                  <c:v>936</c:v>
                </c:pt>
                <c:pt idx="2">
                  <c:v>2421</c:v>
                </c:pt>
                <c:pt idx="3">
                  <c:v>561</c:v>
                </c:pt>
                <c:pt idx="4">
                  <c:v>2496</c:v>
                </c:pt>
                <c:pt idx="5">
                  <c:v>1825</c:v>
                </c:pt>
                <c:pt idx="6">
                  <c:v>968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2D-4F31-81E4-A754E9B8E96D}"/>
            </c:ext>
          </c:extLst>
        </c:ser>
        <c:ser>
          <c:idx val="2"/>
          <c:order val="2"/>
          <c:tx>
            <c:strRef>
              <c:f>'By region'!$D$60:$D$62</c:f>
              <c:strCache>
                <c:ptCount val="1"/>
                <c:pt idx="0">
                  <c:v>201705 - Số lượt sử dụng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'By region'!$A$63:$A$69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region'!$D$63:$D$69</c:f>
              <c:numCache>
                <c:formatCode>General</c:formatCode>
                <c:ptCount val="7"/>
                <c:pt idx="0">
                  <c:v>1650</c:v>
                </c:pt>
                <c:pt idx="1">
                  <c:v>1869</c:v>
                </c:pt>
                <c:pt idx="2">
                  <c:v>3305</c:v>
                </c:pt>
                <c:pt idx="3">
                  <c:v>544</c:v>
                </c:pt>
                <c:pt idx="4">
                  <c:v>3963</c:v>
                </c:pt>
                <c:pt idx="5">
                  <c:v>1858</c:v>
                </c:pt>
                <c:pt idx="6">
                  <c:v>527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72D-4F31-81E4-A754E9B8E96D}"/>
            </c:ext>
          </c:extLst>
        </c:ser>
        <c:ser>
          <c:idx val="4"/>
          <c:order val="4"/>
          <c:tx>
            <c:strRef>
              <c:f>'By region'!$F$60:$F$62</c:f>
              <c:strCache>
                <c:ptCount val="1"/>
                <c:pt idx="0">
                  <c:v>201706 - Số lượt sử dụng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'By region'!$A$63:$A$69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region'!$F$63:$F$69</c:f>
              <c:numCache>
                <c:formatCode>General</c:formatCode>
                <c:ptCount val="7"/>
                <c:pt idx="0">
                  <c:v>1593</c:v>
                </c:pt>
                <c:pt idx="1">
                  <c:v>1860</c:v>
                </c:pt>
                <c:pt idx="2">
                  <c:v>2619</c:v>
                </c:pt>
                <c:pt idx="3">
                  <c:v>522</c:v>
                </c:pt>
                <c:pt idx="4">
                  <c:v>3749</c:v>
                </c:pt>
                <c:pt idx="5">
                  <c:v>1619</c:v>
                </c:pt>
                <c:pt idx="6">
                  <c:v>594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72D-4F31-81E4-A754E9B8E9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935488480"/>
        <c:axId val="935487496"/>
      </c:barChart>
      <c:lineChart>
        <c:grouping val="standard"/>
        <c:varyColors val="0"/>
        <c:ser>
          <c:idx val="1"/>
          <c:order val="1"/>
          <c:tx>
            <c:strRef>
              <c:f>'By region'!$C$60:$C$62</c:f>
              <c:strCache>
                <c:ptCount val="1"/>
                <c:pt idx="0">
                  <c:v>201704 - Số lượt sử dụng/user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triangle"/>
            <c:size val="8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cat>
            <c:strRef>
              <c:f>'By region'!$A$63:$A$69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region'!$C$63:$C$69</c:f>
              <c:numCache>
                <c:formatCode>General</c:formatCode>
                <c:ptCount val="7"/>
                <c:pt idx="0">
                  <c:v>43.655172413793103</c:v>
                </c:pt>
                <c:pt idx="1">
                  <c:v>31.2</c:v>
                </c:pt>
                <c:pt idx="2">
                  <c:v>44.018181818181816</c:v>
                </c:pt>
                <c:pt idx="3">
                  <c:v>40.071428571428569</c:v>
                </c:pt>
                <c:pt idx="4">
                  <c:v>55.466666666666669</c:v>
                </c:pt>
                <c:pt idx="5">
                  <c:v>50.694444444444443</c:v>
                </c:pt>
                <c:pt idx="6">
                  <c:v>50.94736842105263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72D-4F31-81E4-A754E9B8E96D}"/>
            </c:ext>
          </c:extLst>
        </c:ser>
        <c:ser>
          <c:idx val="3"/>
          <c:order val="3"/>
          <c:tx>
            <c:strRef>
              <c:f>'By region'!$E$60:$E$62</c:f>
              <c:strCache>
                <c:ptCount val="1"/>
                <c:pt idx="0">
                  <c:v>201705 - Số lượt sử dụng/user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iamond"/>
            <c:size val="8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'By region'!$A$63:$A$69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region'!$E$63:$E$69</c:f>
              <c:numCache>
                <c:formatCode>General</c:formatCode>
                <c:ptCount val="7"/>
                <c:pt idx="0">
                  <c:v>51.5625</c:v>
                </c:pt>
                <c:pt idx="1">
                  <c:v>51.916666666666664</c:v>
                </c:pt>
                <c:pt idx="2">
                  <c:v>55.083333333333336</c:v>
                </c:pt>
                <c:pt idx="3">
                  <c:v>36.266666666666666</c:v>
                </c:pt>
                <c:pt idx="4">
                  <c:v>60.969230769230769</c:v>
                </c:pt>
                <c:pt idx="5">
                  <c:v>39.531914893617021</c:v>
                </c:pt>
                <c:pt idx="6">
                  <c:v>43.916666666666664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72D-4F31-81E4-A754E9B8E96D}"/>
            </c:ext>
          </c:extLst>
        </c:ser>
        <c:ser>
          <c:idx val="5"/>
          <c:order val="5"/>
          <c:tx>
            <c:strRef>
              <c:f>'By region'!$G$60:$G$62</c:f>
              <c:strCache>
                <c:ptCount val="1"/>
                <c:pt idx="0">
                  <c:v>201706 - Số lượt sử dụng/user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'By region'!$A$63:$A$69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region'!$G$63:$G$69</c:f>
              <c:numCache>
                <c:formatCode>General</c:formatCode>
                <c:ptCount val="7"/>
                <c:pt idx="0">
                  <c:v>72.409090909090907</c:v>
                </c:pt>
                <c:pt idx="1">
                  <c:v>50.270270270270274</c:v>
                </c:pt>
                <c:pt idx="2">
                  <c:v>54.5625</c:v>
                </c:pt>
                <c:pt idx="3">
                  <c:v>47.454545454545453</c:v>
                </c:pt>
                <c:pt idx="4">
                  <c:v>59.507936507936506</c:v>
                </c:pt>
                <c:pt idx="5">
                  <c:v>36.795454545454547</c:v>
                </c:pt>
                <c:pt idx="6">
                  <c:v>34.941176470588232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772D-4F31-81E4-A754E9B8E9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44583048"/>
        <c:axId val="953564232"/>
      </c:lineChart>
      <c:catAx>
        <c:axId val="935488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935487496"/>
        <c:crosses val="autoZero"/>
        <c:auto val="1"/>
        <c:lblAlgn val="ctr"/>
        <c:lblOffset val="100"/>
        <c:noMultiLvlLbl val="0"/>
      </c:catAx>
      <c:valAx>
        <c:axId val="935487496"/>
        <c:scaling>
          <c:orientation val="minMax"/>
          <c:max val="75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935488480"/>
        <c:crosses val="autoZero"/>
        <c:crossBetween val="between"/>
      </c:valAx>
      <c:valAx>
        <c:axId val="953564232"/>
        <c:scaling>
          <c:orientation val="minMax"/>
          <c:max val="75"/>
          <c:min val="2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944583048"/>
        <c:crosses val="max"/>
        <c:crossBetween val="between"/>
      </c:valAx>
      <c:catAx>
        <c:axId val="94458304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95356423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[Draw chart 20170627.xlsx]By Division!PivotTable9</c:name>
    <c:fmtId val="2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ysClr val="windowText" lastClr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baseline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hình sử dụng theo phân quyền</a:t>
            </a:r>
            <a:endParaRPr lang="en-US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ysClr val="windowText" lastClr="00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rgbClr val="FF0000"/>
          </a:solidFill>
          <a:ln>
            <a:solidFill>
              <a:srgbClr val="FF0000"/>
            </a:solidFill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rgbClr val="00B050"/>
          </a:solidFill>
          <a:ln>
            <a:solidFill>
              <a:srgbClr val="00B050"/>
            </a:solidFill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FF0000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00B050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layout>
            <c:manualLayout>
              <c:x val="-8.3967906637490916E-2"/>
              <c:y val="-0.10413203557888588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4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layout>
            <c:manualLayout>
              <c:x val="-2.9350838803792852E-2"/>
              <c:y val="-0.15968759113444161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rgbClr val="FF0000"/>
          </a:solidFill>
          <a:ln>
            <a:noFill/>
          </a:ln>
          <a:effectLst/>
        </c:spPr>
        <c:dLbl>
          <c:idx val="0"/>
          <c:layout>
            <c:manualLayout>
              <c:x val="-2.6258205689277898E-2"/>
              <c:y val="2.872229512977544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rgbClr val="00B050"/>
          </a:solidFill>
          <a:ln>
            <a:noFill/>
          </a:ln>
          <a:effectLst/>
        </c:spPr>
        <c:dLbl>
          <c:idx val="0"/>
          <c:layout>
            <c:manualLayout>
              <c:x val="2.3340627279358133E-2"/>
              <c:y val="-1.7322470107903262E-2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layout>
            <c:manualLayout>
              <c:x val="-5.1932895696571845E-3"/>
              <c:y val="-5.7835739282589844E-2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rgbClr val="FF0000"/>
          </a:solidFill>
          <a:ln>
            <a:noFill/>
          </a:ln>
          <a:effectLst/>
        </c:spPr>
        <c:dLbl>
          <c:idx val="0"/>
          <c:layout>
            <c:manualLayout>
              <c:x val="-2.6258205689277898E-2"/>
              <c:y val="2.872229512977544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rgbClr val="00B050"/>
          </a:solidFill>
          <a:ln>
            <a:noFill/>
          </a:ln>
          <a:effectLst/>
        </c:spPr>
        <c:dLbl>
          <c:idx val="0"/>
          <c:layout>
            <c:manualLayout>
              <c:x val="2.3340627279358133E-2"/>
              <c:y val="-1.7322470107903262E-2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layout>
            <c:manualLayout>
              <c:x val="-5.1932895696571845E-3"/>
              <c:y val="-5.7835739282589844E-2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layout>
            <c:manualLayout>
              <c:x val="-8.3967906637490916E-2"/>
              <c:y val="-0.10413203557888588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8575" cap="rnd">
            <a:solidFill>
              <a:schemeClr val="accent4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layout>
            <c:manualLayout>
              <c:x val="-2.9350838803792852E-2"/>
              <c:y val="-0.15968759113444161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rgbClr val="FF0000"/>
          </a:solidFill>
          <a:ln>
            <a:noFill/>
          </a:ln>
          <a:effectLst/>
        </c:spPr>
        <c:dLbl>
          <c:idx val="0"/>
          <c:layout>
            <c:manualLayout>
              <c:x val="-2.6258205689277898E-2"/>
              <c:y val="2.872229512977544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rgbClr val="00B050"/>
          </a:solidFill>
          <a:ln>
            <a:noFill/>
          </a:ln>
          <a:effectLst/>
        </c:spPr>
        <c:dLbl>
          <c:idx val="0"/>
          <c:layout>
            <c:manualLayout>
              <c:x val="2.3340627279358133E-2"/>
              <c:y val="-1.7322470107903262E-2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layout>
            <c:manualLayout>
              <c:x val="-5.1932895696571845E-3"/>
              <c:y val="-5.7835739282589844E-2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layout>
            <c:manualLayout>
              <c:x val="-8.3967906637490916E-2"/>
              <c:y val="-0.10413203557888588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28575" cap="rnd">
            <a:solidFill>
              <a:schemeClr val="accent4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layout>
            <c:manualLayout>
              <c:x val="-2.9350838803792852E-2"/>
              <c:y val="-0.15968759113444161"/>
            </c:manualLayout>
          </c:layout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'By Division'!$C$71:$C$73</c:f>
              <c:strCache>
                <c:ptCount val="1"/>
                <c:pt idx="0">
                  <c:v>GĐ TT - Số lượt sử dụng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2.6258205689277898E-2"/>
                  <c:y val="2.872229512977544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34EC-4BF8-87FF-B5F0E642F35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Division'!$B$74:$B$80</c:f>
              <c:strCache>
                <c:ptCount val="6"/>
                <c:pt idx="0">
                  <c:v>201701</c:v>
                </c:pt>
                <c:pt idx="1">
                  <c:v>201702</c:v>
                </c:pt>
                <c:pt idx="2">
                  <c:v>201703</c:v>
                </c:pt>
                <c:pt idx="3">
                  <c:v>201704</c:v>
                </c:pt>
                <c:pt idx="4">
                  <c:v>201705</c:v>
                </c:pt>
                <c:pt idx="5">
                  <c:v>201706</c:v>
                </c:pt>
              </c:strCache>
            </c:strRef>
          </c:cat>
          <c:val>
            <c:numRef>
              <c:f>'By Division'!$C$74:$C$80</c:f>
              <c:numCache>
                <c:formatCode>General</c:formatCode>
                <c:ptCount val="6"/>
                <c:pt idx="0">
                  <c:v>122</c:v>
                </c:pt>
                <c:pt idx="1">
                  <c:v>478</c:v>
                </c:pt>
                <c:pt idx="2">
                  <c:v>1840</c:v>
                </c:pt>
                <c:pt idx="3">
                  <c:v>2740</c:v>
                </c:pt>
                <c:pt idx="4">
                  <c:v>3551</c:v>
                </c:pt>
                <c:pt idx="5">
                  <c:v>3203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4EC-4BF8-87FF-B5F0E642F35A}"/>
            </c:ext>
          </c:extLst>
        </c:ser>
        <c:ser>
          <c:idx val="2"/>
          <c:order val="2"/>
          <c:tx>
            <c:strRef>
              <c:f>'By Division'!$E$71:$E$73</c:f>
              <c:strCache>
                <c:ptCount val="1"/>
                <c:pt idx="0">
                  <c:v>MSBO - Số lượt sử dụng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2.3340627279358133E-2"/>
                  <c:y val="-1.732247010790326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4EC-4BF8-87FF-B5F0E642F35A}"/>
                </c:ext>
              </c:extLst>
            </c:dLbl>
            <c:dLbl>
              <c:idx val="2"/>
              <c:layout>
                <c:manualLayout>
                  <c:x val="0"/>
                  <c:y val="0.17657441257342824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1F3-42F2-BD3A-B1CCED7B5FB9}"/>
                </c:ext>
              </c:extLst>
            </c:dLbl>
            <c:dLbl>
              <c:idx val="3"/>
              <c:layout>
                <c:manualLayout>
                  <c:x val="0"/>
                  <c:y val="0.1409038713910760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1F3-42F2-BD3A-B1CCED7B5FB9}"/>
                </c:ext>
              </c:extLst>
            </c:dLbl>
            <c:dLbl>
              <c:idx val="4"/>
              <c:layout>
                <c:manualLayout>
                  <c:x val="-8.4875562720133283E-17"/>
                  <c:y val="0.2494805336832896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1F3-42F2-BD3A-B1CCED7B5FB9}"/>
                </c:ext>
              </c:extLst>
            </c:dLbl>
            <c:dLbl>
              <c:idx val="5"/>
              <c:layout>
                <c:manualLayout>
                  <c:x val="0"/>
                  <c:y val="0.21160518997625297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1F3-42F2-BD3A-B1CCED7B5FB9}"/>
                </c:ext>
              </c:extLst>
            </c:dLbl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Division'!$B$74:$B$80</c:f>
              <c:strCache>
                <c:ptCount val="6"/>
                <c:pt idx="0">
                  <c:v>201701</c:v>
                </c:pt>
                <c:pt idx="1">
                  <c:v>201702</c:v>
                </c:pt>
                <c:pt idx="2">
                  <c:v>201703</c:v>
                </c:pt>
                <c:pt idx="3">
                  <c:v>201704</c:v>
                </c:pt>
                <c:pt idx="4">
                  <c:v>201705</c:v>
                </c:pt>
                <c:pt idx="5">
                  <c:v>201706</c:v>
                </c:pt>
              </c:strCache>
            </c:strRef>
          </c:cat>
          <c:val>
            <c:numRef>
              <c:f>'By Division'!$E$74:$E$80</c:f>
              <c:numCache>
                <c:formatCode>General</c:formatCode>
                <c:ptCount val="6"/>
                <c:pt idx="1">
                  <c:v>174</c:v>
                </c:pt>
                <c:pt idx="2">
                  <c:v>7329</c:v>
                </c:pt>
                <c:pt idx="3">
                  <c:v>7733</c:v>
                </c:pt>
                <c:pt idx="4">
                  <c:v>10165</c:v>
                </c:pt>
                <c:pt idx="5">
                  <c:v>9353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4EC-4BF8-87FF-B5F0E642F35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776341864"/>
        <c:axId val="776342192"/>
      </c:barChart>
      <c:lineChart>
        <c:grouping val="standard"/>
        <c:varyColors val="0"/>
        <c:ser>
          <c:idx val="1"/>
          <c:order val="1"/>
          <c:tx>
            <c:strRef>
              <c:f>'By Division'!$D$71:$D$73</c:f>
              <c:strCache>
                <c:ptCount val="1"/>
                <c:pt idx="0">
                  <c:v>GĐ TT - Số lượng user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1932895696571845E-3"/>
                  <c:y val="-5.783573928258984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4EC-4BF8-87FF-B5F0E642F35A}"/>
                </c:ext>
              </c:extLst>
            </c:dLbl>
            <c:dLbl>
              <c:idx val="1"/>
              <c:layout>
                <c:manualLayout>
                  <c:x val="-8.3967906637490916E-2"/>
                  <c:y val="-0.10413203557888588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4EC-4BF8-87FF-B5F0E642F35A}"/>
                </c:ext>
              </c:extLst>
            </c:dLbl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Division'!$B$74:$B$80</c:f>
              <c:strCache>
                <c:ptCount val="6"/>
                <c:pt idx="0">
                  <c:v>201701</c:v>
                </c:pt>
                <c:pt idx="1">
                  <c:v>201702</c:v>
                </c:pt>
                <c:pt idx="2">
                  <c:v>201703</c:v>
                </c:pt>
                <c:pt idx="3">
                  <c:v>201704</c:v>
                </c:pt>
                <c:pt idx="4">
                  <c:v>201705</c:v>
                </c:pt>
                <c:pt idx="5">
                  <c:v>201706</c:v>
                </c:pt>
              </c:strCache>
            </c:strRef>
          </c:cat>
          <c:val>
            <c:numRef>
              <c:f>'By Division'!$D$74:$D$80</c:f>
              <c:numCache>
                <c:formatCode>General</c:formatCode>
                <c:ptCount val="6"/>
                <c:pt idx="0">
                  <c:v>2</c:v>
                </c:pt>
                <c:pt idx="1">
                  <c:v>6</c:v>
                </c:pt>
                <c:pt idx="2">
                  <c:v>26</c:v>
                </c:pt>
                <c:pt idx="3">
                  <c:v>44</c:v>
                </c:pt>
                <c:pt idx="4">
                  <c:v>50</c:v>
                </c:pt>
                <c:pt idx="5">
                  <c:v>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34EC-4BF8-87FF-B5F0E642F35A}"/>
            </c:ext>
          </c:extLst>
        </c:ser>
        <c:ser>
          <c:idx val="3"/>
          <c:order val="3"/>
          <c:tx>
            <c:strRef>
              <c:f>'By Division'!$F$71:$F$73</c:f>
              <c:strCache>
                <c:ptCount val="1"/>
                <c:pt idx="0">
                  <c:v>MSBO - Số lượng user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2.9350838803792852E-2"/>
                  <c:y val="-0.1596875911344416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4EC-4BF8-87FF-B5F0E642F35A}"/>
                </c:ext>
              </c:extLst>
            </c:dLbl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Division'!$B$74:$B$80</c:f>
              <c:strCache>
                <c:ptCount val="6"/>
                <c:pt idx="0">
                  <c:v>201701</c:v>
                </c:pt>
                <c:pt idx="1">
                  <c:v>201702</c:v>
                </c:pt>
                <c:pt idx="2">
                  <c:v>201703</c:v>
                </c:pt>
                <c:pt idx="3">
                  <c:v>201704</c:v>
                </c:pt>
                <c:pt idx="4">
                  <c:v>201705</c:v>
                </c:pt>
                <c:pt idx="5">
                  <c:v>201706</c:v>
                </c:pt>
              </c:strCache>
            </c:strRef>
          </c:cat>
          <c:val>
            <c:numRef>
              <c:f>'By Division'!$F$74:$F$80</c:f>
              <c:numCache>
                <c:formatCode>General</c:formatCode>
                <c:ptCount val="6"/>
                <c:pt idx="1">
                  <c:v>14</c:v>
                </c:pt>
                <c:pt idx="2">
                  <c:v>128</c:v>
                </c:pt>
                <c:pt idx="3">
                  <c:v>183</c:v>
                </c:pt>
                <c:pt idx="4">
                  <c:v>214</c:v>
                </c:pt>
                <c:pt idx="5">
                  <c:v>191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34EC-4BF8-87FF-B5F0E642F35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662288104"/>
        <c:axId val="764434904"/>
      </c:lineChart>
      <c:valAx>
        <c:axId val="776342192"/>
        <c:scaling>
          <c:orientation val="minMax"/>
          <c:max val="1200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6341864"/>
        <c:crosses val="max"/>
        <c:crossBetween val="between"/>
      </c:valAx>
      <c:catAx>
        <c:axId val="7763418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776342192"/>
        <c:crosses val="autoZero"/>
        <c:auto val="1"/>
        <c:lblAlgn val="ctr"/>
        <c:lblOffset val="100"/>
        <c:noMultiLvlLbl val="0"/>
      </c:catAx>
      <c:valAx>
        <c:axId val="764434904"/>
        <c:scaling>
          <c:orientation val="minMax"/>
          <c:max val="250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2288104"/>
        <c:crosses val="autoZero"/>
        <c:crossBetween val="between"/>
      </c:valAx>
      <c:catAx>
        <c:axId val="6622881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76443490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ysClr val="windowText" lastClr="00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[Draw chart 20170627.xlsx]By permission!PivotTable2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 lượng</a:t>
            </a:r>
            <a:r>
              <a:rPr lang="en-US" baseline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user quản lý sử dụng theo Vùng</a:t>
            </a:r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'By permission'!$B$4:$B$5</c:f>
              <c:strCache>
                <c:ptCount val="1"/>
                <c:pt idx="0">
                  <c:v>201704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permission'!$A$6:$A$12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permission'!$B$6:$B$12</c:f>
              <c:numCache>
                <c:formatCode>General</c:formatCode>
                <c:ptCount val="7"/>
                <c:pt idx="0">
                  <c:v>13</c:v>
                </c:pt>
                <c:pt idx="1">
                  <c:v>3</c:v>
                </c:pt>
                <c:pt idx="2">
                  <c:v>10</c:v>
                </c:pt>
                <c:pt idx="3">
                  <c:v>3</c:v>
                </c:pt>
                <c:pt idx="4">
                  <c:v>8</c:v>
                </c:pt>
                <c:pt idx="5">
                  <c:v>4</c:v>
                </c:pt>
                <c:pt idx="6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F1-42AC-BF55-07847AA72C24}"/>
            </c:ext>
          </c:extLst>
        </c:ser>
        <c:ser>
          <c:idx val="1"/>
          <c:order val="1"/>
          <c:tx>
            <c:strRef>
              <c:f>'By permission'!$C$4:$C$5</c:f>
              <c:strCache>
                <c:ptCount val="1"/>
                <c:pt idx="0">
                  <c:v>201705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permission'!$A$6:$A$12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permission'!$C$6:$C$12</c:f>
              <c:numCache>
                <c:formatCode>General</c:formatCode>
                <c:ptCount val="7"/>
                <c:pt idx="0">
                  <c:v>13</c:v>
                </c:pt>
                <c:pt idx="1">
                  <c:v>6</c:v>
                </c:pt>
                <c:pt idx="2">
                  <c:v>10</c:v>
                </c:pt>
                <c:pt idx="3">
                  <c:v>3</c:v>
                </c:pt>
                <c:pt idx="4">
                  <c:v>11</c:v>
                </c:pt>
                <c:pt idx="5">
                  <c:v>7</c:v>
                </c:pt>
                <c:pt idx="6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BF1-42AC-BF55-07847AA72C24}"/>
            </c:ext>
          </c:extLst>
        </c:ser>
        <c:ser>
          <c:idx val="2"/>
          <c:order val="2"/>
          <c:tx>
            <c:strRef>
              <c:f>'By permission'!$D$4:$D$5</c:f>
              <c:strCache>
                <c:ptCount val="1"/>
                <c:pt idx="0">
                  <c:v>201706</c:v>
                </c:pt>
              </c:strCache>
            </c:strRef>
          </c:tx>
          <c:spPr>
            <a:solidFill>
              <a:sysClr val="window" lastClr="FFFFFF">
                <a:lumMod val="75000"/>
              </a:sys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permission'!$A$6:$A$12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permission'!$D$6:$D$12</c:f>
              <c:numCache>
                <c:formatCode>General</c:formatCode>
                <c:ptCount val="7"/>
                <c:pt idx="0">
                  <c:v>11</c:v>
                </c:pt>
                <c:pt idx="1">
                  <c:v>4</c:v>
                </c:pt>
                <c:pt idx="2">
                  <c:v>7</c:v>
                </c:pt>
                <c:pt idx="3">
                  <c:v>3</c:v>
                </c:pt>
                <c:pt idx="4">
                  <c:v>13</c:v>
                </c:pt>
                <c:pt idx="5">
                  <c:v>10</c:v>
                </c:pt>
                <c:pt idx="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BF1-42AC-BF55-07847AA72C2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341788720"/>
        <c:axId val="341789048"/>
      </c:barChart>
      <c:catAx>
        <c:axId val="341788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41789048"/>
        <c:crosses val="autoZero"/>
        <c:auto val="1"/>
        <c:lblAlgn val="ctr"/>
        <c:lblOffset val="100"/>
        <c:noMultiLvlLbl val="0"/>
      </c:catAx>
      <c:valAx>
        <c:axId val="341789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1788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[Draw chart 20170627.xlsx]By permission!PivotTable1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baseline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lượt user cán bộ bán sử dụng theo Vùng</a:t>
            </a:r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'By permission'!$B$20:$B$21</c:f>
              <c:strCache>
                <c:ptCount val="1"/>
                <c:pt idx="0">
                  <c:v>201704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permission'!$A$22:$A$28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permission'!$B$22:$B$28</c:f>
              <c:numCache>
                <c:formatCode>General</c:formatCode>
                <c:ptCount val="7"/>
                <c:pt idx="0">
                  <c:v>16</c:v>
                </c:pt>
                <c:pt idx="1">
                  <c:v>27</c:v>
                </c:pt>
                <c:pt idx="2">
                  <c:v>45</c:v>
                </c:pt>
                <c:pt idx="3">
                  <c:v>11</c:v>
                </c:pt>
                <c:pt idx="4">
                  <c:v>38</c:v>
                </c:pt>
                <c:pt idx="5">
                  <c:v>32</c:v>
                </c:pt>
                <c:pt idx="6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D6-4597-AC42-9B37CFDFD3E7}"/>
            </c:ext>
          </c:extLst>
        </c:ser>
        <c:ser>
          <c:idx val="1"/>
          <c:order val="1"/>
          <c:tx>
            <c:strRef>
              <c:f>'By permission'!$C$20:$C$21</c:f>
              <c:strCache>
                <c:ptCount val="1"/>
                <c:pt idx="0">
                  <c:v>201705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permission'!$A$22:$A$28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permission'!$C$22:$C$28</c:f>
              <c:numCache>
                <c:formatCode>General</c:formatCode>
                <c:ptCount val="7"/>
                <c:pt idx="0">
                  <c:v>20</c:v>
                </c:pt>
                <c:pt idx="1">
                  <c:v>30</c:v>
                </c:pt>
                <c:pt idx="2">
                  <c:v>51</c:v>
                </c:pt>
                <c:pt idx="3">
                  <c:v>12</c:v>
                </c:pt>
                <c:pt idx="4">
                  <c:v>55</c:v>
                </c:pt>
                <c:pt idx="5">
                  <c:v>40</c:v>
                </c:pt>
                <c:pt idx="6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1D6-4597-AC42-9B37CFDFD3E7}"/>
            </c:ext>
          </c:extLst>
        </c:ser>
        <c:ser>
          <c:idx val="2"/>
          <c:order val="2"/>
          <c:tx>
            <c:strRef>
              <c:f>'By permission'!$D$20:$D$21</c:f>
              <c:strCache>
                <c:ptCount val="1"/>
                <c:pt idx="0">
                  <c:v>201706</c:v>
                </c:pt>
              </c:strCache>
            </c:strRef>
          </c:tx>
          <c:spPr>
            <a:solidFill>
              <a:sysClr val="window" lastClr="FFFFFF">
                <a:lumMod val="75000"/>
              </a:sys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'By permission'!$A$22:$A$28</c:f>
              <c:strCache>
                <c:ptCount val="7"/>
                <c:pt idx="0">
                  <c:v>VUNG 01</c:v>
                </c:pt>
                <c:pt idx="1">
                  <c:v>VUNG 02</c:v>
                </c:pt>
                <c:pt idx="2">
                  <c:v>VUNG 03</c:v>
                </c:pt>
                <c:pt idx="3">
                  <c:v>VUNG 04</c:v>
                </c:pt>
                <c:pt idx="4">
                  <c:v>VUNG 05</c:v>
                </c:pt>
                <c:pt idx="5">
                  <c:v>VUNG 06</c:v>
                </c:pt>
                <c:pt idx="6">
                  <c:v>VUNG 07</c:v>
                </c:pt>
              </c:strCache>
            </c:strRef>
          </c:cat>
          <c:val>
            <c:numRef>
              <c:f>'By permission'!$D$22:$D$28</c:f>
              <c:numCache>
                <c:formatCode>General</c:formatCode>
                <c:ptCount val="7"/>
                <c:pt idx="0">
                  <c:v>11</c:v>
                </c:pt>
                <c:pt idx="1">
                  <c:v>33</c:v>
                </c:pt>
                <c:pt idx="2">
                  <c:v>41</c:v>
                </c:pt>
                <c:pt idx="3">
                  <c:v>8</c:v>
                </c:pt>
                <c:pt idx="4">
                  <c:v>50</c:v>
                </c:pt>
                <c:pt idx="5">
                  <c:v>34</c:v>
                </c:pt>
                <c:pt idx="6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1D6-4597-AC42-9B37CFDFD3E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826165528"/>
        <c:axId val="826165856"/>
      </c:barChart>
      <c:catAx>
        <c:axId val="826165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826165856"/>
        <c:crosses val="autoZero"/>
        <c:auto val="1"/>
        <c:lblAlgn val="ctr"/>
        <c:lblOffset val="100"/>
        <c:noMultiLvlLbl val="0"/>
      </c:catAx>
      <c:valAx>
        <c:axId val="826165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26165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425D74-BE3A-4991-8D2D-43FA6EBB0AA6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617748C5-1974-4385-9D76-25B04BDCC2AF}">
      <dgm:prSet phldrT="[Text]"/>
      <dgm:spPr>
        <a:solidFill>
          <a:srgbClr val="00B050">
            <a:alpha val="50000"/>
          </a:srgbClr>
        </a:solidFill>
      </dgm:spPr>
      <dgm:t>
        <a:bodyPr/>
        <a:lstStyle/>
        <a:p>
          <a:pPr algn="l">
            <a:buNone/>
          </a:pPr>
          <a:endParaRPr lang="en-US">
            <a:solidFill>
              <a:schemeClr val="tx1"/>
            </a:solidFill>
          </a:endParaRPr>
        </a:p>
      </dgm:t>
    </dgm:pt>
    <dgm:pt modelId="{9F54271C-1ABA-4384-8998-F0C304D8DC4A}" type="parTrans" cxnId="{682E6D34-CC0D-4108-9A1D-FDC73D0C9AA9}">
      <dgm:prSet/>
      <dgm:spPr/>
      <dgm:t>
        <a:bodyPr/>
        <a:lstStyle/>
        <a:p>
          <a:pPr algn="l"/>
          <a:endParaRPr lang="en-US"/>
        </a:p>
      </dgm:t>
    </dgm:pt>
    <dgm:pt modelId="{87D96C68-8E2C-4A76-A89B-6628403A0944}" type="sibTrans" cxnId="{682E6D34-CC0D-4108-9A1D-FDC73D0C9AA9}">
      <dgm:prSet/>
      <dgm:spPr/>
      <dgm:t>
        <a:bodyPr/>
        <a:lstStyle/>
        <a:p>
          <a:pPr algn="l"/>
          <a:endParaRPr lang="en-US"/>
        </a:p>
      </dgm:t>
    </dgm:pt>
    <dgm:pt modelId="{87FD3091-2B0E-4F3B-8706-7E018AE9E2B3}">
      <dgm:prSet phldrT="[Text]"/>
      <dgm:spPr>
        <a:solidFill>
          <a:srgbClr val="FF0000">
            <a:alpha val="50000"/>
          </a:srgbClr>
        </a:solidFill>
        <a:ln>
          <a:noFill/>
        </a:ln>
      </dgm:spPr>
      <dgm:t>
        <a:bodyPr/>
        <a:lstStyle/>
        <a:p>
          <a:pPr algn="l">
            <a:buNone/>
          </a:pPr>
          <a:endParaRPr lang="en-US"/>
        </a:p>
      </dgm:t>
    </dgm:pt>
    <dgm:pt modelId="{72082F89-9CD7-4B80-95E8-A331DA101298}" type="parTrans" cxnId="{2256ED9C-B559-4F3D-A331-2DBB325A3A63}">
      <dgm:prSet/>
      <dgm:spPr/>
      <dgm:t>
        <a:bodyPr/>
        <a:lstStyle/>
        <a:p>
          <a:pPr algn="l"/>
          <a:endParaRPr lang="en-US"/>
        </a:p>
      </dgm:t>
    </dgm:pt>
    <dgm:pt modelId="{C6CCB931-3D08-4923-96E2-B630C57D538F}" type="sibTrans" cxnId="{2256ED9C-B559-4F3D-A331-2DBB325A3A63}">
      <dgm:prSet/>
      <dgm:spPr/>
      <dgm:t>
        <a:bodyPr/>
        <a:lstStyle/>
        <a:p>
          <a:pPr algn="l"/>
          <a:endParaRPr lang="en-US"/>
        </a:p>
      </dgm:t>
    </dgm:pt>
    <dgm:pt modelId="{C3EC47C5-190C-4ABE-9746-09F990B56988}">
      <dgm:prSet phldrT="[Text]"/>
      <dgm:spPr>
        <a:solidFill>
          <a:srgbClr val="00B050">
            <a:alpha val="50000"/>
          </a:srgbClr>
        </a:solidFill>
      </dgm:spPr>
      <dgm:t>
        <a:bodyPr/>
        <a:lstStyle/>
        <a:p>
          <a:pPr algn="l">
            <a:buFont typeface="+mj-lt"/>
            <a:buAutoNum type="arabicPeriod"/>
          </a:pPr>
          <a:r>
            <a:rPr lang="en-US">
              <a:solidFill>
                <a:schemeClr val="tx1"/>
              </a:solidFill>
            </a:rPr>
            <a:t>KPI</a:t>
          </a:r>
        </a:p>
      </dgm:t>
    </dgm:pt>
    <dgm:pt modelId="{5F48BE9B-498E-4F2F-9B57-00232354595B}" type="parTrans" cxnId="{E3D209A1-16E5-4443-94C8-8B2AE53FE3BA}">
      <dgm:prSet/>
      <dgm:spPr/>
      <dgm:t>
        <a:bodyPr/>
        <a:lstStyle/>
        <a:p>
          <a:pPr algn="l"/>
          <a:endParaRPr lang="en-US"/>
        </a:p>
      </dgm:t>
    </dgm:pt>
    <dgm:pt modelId="{71B30069-8B8F-41ED-BDB8-9C7FC8D79997}" type="sibTrans" cxnId="{E3D209A1-16E5-4443-94C8-8B2AE53FE3BA}">
      <dgm:prSet/>
      <dgm:spPr/>
      <dgm:t>
        <a:bodyPr/>
        <a:lstStyle/>
        <a:p>
          <a:pPr algn="l"/>
          <a:endParaRPr lang="en-US"/>
        </a:p>
      </dgm:t>
    </dgm:pt>
    <dgm:pt modelId="{AC56A582-B3FA-40C8-8B0C-2EAD176D86D6}">
      <dgm:prSet phldrT="[Text]"/>
      <dgm:spPr>
        <a:solidFill>
          <a:srgbClr val="00B050">
            <a:alpha val="50000"/>
          </a:srgbClr>
        </a:solidFill>
      </dgm:spPr>
      <dgm:t>
        <a:bodyPr/>
        <a:lstStyle/>
        <a:p>
          <a:pPr algn="l">
            <a:buFont typeface="+mj-lt"/>
            <a:buAutoNum type="arabicPeriod"/>
          </a:pPr>
          <a:r>
            <a:rPr lang="en-US">
              <a:solidFill>
                <a:schemeClr val="tx1"/>
              </a:solidFill>
            </a:rPr>
            <a:t>Total Customer</a:t>
          </a:r>
        </a:p>
      </dgm:t>
    </dgm:pt>
    <dgm:pt modelId="{12855562-3249-4E2E-AE9E-FE0609DF69EA}" type="parTrans" cxnId="{B66EE953-EDE7-4C14-8A9C-285486E0F48A}">
      <dgm:prSet/>
      <dgm:spPr/>
      <dgm:t>
        <a:bodyPr/>
        <a:lstStyle/>
        <a:p>
          <a:pPr algn="l"/>
          <a:endParaRPr lang="en-US"/>
        </a:p>
      </dgm:t>
    </dgm:pt>
    <dgm:pt modelId="{56EB99AD-4CE8-44B2-813D-01C9569A469C}" type="sibTrans" cxnId="{B66EE953-EDE7-4C14-8A9C-285486E0F48A}">
      <dgm:prSet/>
      <dgm:spPr/>
      <dgm:t>
        <a:bodyPr/>
        <a:lstStyle/>
        <a:p>
          <a:pPr algn="l"/>
          <a:endParaRPr lang="en-US"/>
        </a:p>
      </dgm:t>
    </dgm:pt>
    <dgm:pt modelId="{12877410-82A6-4310-ABD3-894E738369CA}">
      <dgm:prSet phldrT="[Text]"/>
      <dgm:spPr>
        <a:solidFill>
          <a:srgbClr val="00B050">
            <a:alpha val="50000"/>
          </a:srgbClr>
        </a:solidFill>
      </dgm:spPr>
      <dgm:t>
        <a:bodyPr/>
        <a:lstStyle/>
        <a:p>
          <a:pPr algn="l">
            <a:buFont typeface="+mj-lt"/>
            <a:buAutoNum type="arabicPeriod"/>
          </a:pPr>
          <a:r>
            <a:rPr lang="en-US">
              <a:solidFill>
                <a:schemeClr val="tx1"/>
              </a:solidFill>
            </a:rPr>
            <a:t>Alert Overdue Date</a:t>
          </a:r>
        </a:p>
      </dgm:t>
    </dgm:pt>
    <dgm:pt modelId="{5A53FDBB-3904-4061-A00B-7781D26B01C2}" type="parTrans" cxnId="{0026B344-9D32-49A0-8AE6-EAD0BED499F8}">
      <dgm:prSet/>
      <dgm:spPr/>
      <dgm:t>
        <a:bodyPr/>
        <a:lstStyle/>
        <a:p>
          <a:pPr algn="l"/>
          <a:endParaRPr lang="en-US"/>
        </a:p>
      </dgm:t>
    </dgm:pt>
    <dgm:pt modelId="{89545A59-7EC4-4BF9-AD79-8682DA09A0A4}" type="sibTrans" cxnId="{0026B344-9D32-49A0-8AE6-EAD0BED499F8}">
      <dgm:prSet/>
      <dgm:spPr/>
      <dgm:t>
        <a:bodyPr/>
        <a:lstStyle/>
        <a:p>
          <a:pPr algn="l"/>
          <a:endParaRPr lang="en-US"/>
        </a:p>
      </dgm:t>
    </dgm:pt>
    <dgm:pt modelId="{F893108F-70E5-4F18-AFC0-2E992C1361A3}">
      <dgm:prSet phldrT="[Text]"/>
      <dgm:spPr>
        <a:solidFill>
          <a:srgbClr val="00B050">
            <a:alpha val="50000"/>
          </a:srgbClr>
        </a:solidFill>
      </dgm:spPr>
      <dgm:t>
        <a:bodyPr/>
        <a:lstStyle/>
        <a:p>
          <a:pPr algn="l">
            <a:buFont typeface="+mj-lt"/>
            <a:buAutoNum type="arabicPeriod"/>
          </a:pPr>
          <a:r>
            <a:rPr lang="en-US">
              <a:solidFill>
                <a:schemeClr val="tx1"/>
              </a:solidFill>
            </a:rPr>
            <a:t>New Customer</a:t>
          </a:r>
        </a:p>
      </dgm:t>
    </dgm:pt>
    <dgm:pt modelId="{2CCDE547-FDE5-4FA6-97C0-028081C4FF3F}" type="parTrans" cxnId="{687BA4BB-A281-47F4-873A-42C16FD3DB05}">
      <dgm:prSet/>
      <dgm:spPr/>
      <dgm:t>
        <a:bodyPr/>
        <a:lstStyle/>
        <a:p>
          <a:pPr algn="l"/>
          <a:endParaRPr lang="en-US"/>
        </a:p>
      </dgm:t>
    </dgm:pt>
    <dgm:pt modelId="{AABFE9D8-3561-4BBA-845D-317CBE1CC67F}" type="sibTrans" cxnId="{687BA4BB-A281-47F4-873A-42C16FD3DB05}">
      <dgm:prSet/>
      <dgm:spPr/>
      <dgm:t>
        <a:bodyPr/>
        <a:lstStyle/>
        <a:p>
          <a:pPr algn="l"/>
          <a:endParaRPr lang="en-US"/>
        </a:p>
      </dgm:t>
    </dgm:pt>
    <dgm:pt modelId="{6A2BA167-5B92-483A-9B3D-804DFF52985B}">
      <dgm:prSet phldrT="[Text]"/>
      <dgm:spPr>
        <a:solidFill>
          <a:srgbClr val="00B050">
            <a:alpha val="50000"/>
          </a:srgbClr>
        </a:solidFill>
      </dgm:spPr>
      <dgm:t>
        <a:bodyPr/>
        <a:lstStyle/>
        <a:p>
          <a:pPr algn="l">
            <a:buFont typeface="+mj-lt"/>
            <a:buAutoNum type="arabicPeriod"/>
          </a:pPr>
          <a:r>
            <a:rPr lang="en-US">
              <a:solidFill>
                <a:schemeClr val="tx1"/>
              </a:solidFill>
            </a:rPr>
            <a:t>Export Customer to excel (only manager)</a:t>
          </a:r>
        </a:p>
      </dgm:t>
    </dgm:pt>
    <dgm:pt modelId="{C510AD80-A05E-472B-AEC1-7FC5697AEBDA}" type="parTrans" cxnId="{009F6B3B-A2F4-46F7-9AB9-1AC66EDBF5EB}">
      <dgm:prSet/>
      <dgm:spPr/>
      <dgm:t>
        <a:bodyPr/>
        <a:lstStyle/>
        <a:p>
          <a:pPr algn="l"/>
          <a:endParaRPr lang="en-US"/>
        </a:p>
      </dgm:t>
    </dgm:pt>
    <dgm:pt modelId="{B86B3CC8-3BDA-435E-A479-0924F436F2A8}" type="sibTrans" cxnId="{009F6B3B-A2F4-46F7-9AB9-1AC66EDBF5EB}">
      <dgm:prSet/>
      <dgm:spPr/>
      <dgm:t>
        <a:bodyPr/>
        <a:lstStyle/>
        <a:p>
          <a:pPr algn="l"/>
          <a:endParaRPr lang="en-US"/>
        </a:p>
      </dgm:t>
    </dgm:pt>
    <dgm:pt modelId="{E539FB98-2404-407A-B3EE-AEED7B8FA9BB}">
      <dgm:prSet phldrT="[Text]"/>
      <dgm:spPr>
        <a:solidFill>
          <a:srgbClr val="00B050">
            <a:alpha val="50000"/>
          </a:srgbClr>
        </a:solidFill>
      </dgm:spPr>
      <dgm:t>
        <a:bodyPr/>
        <a:lstStyle/>
        <a:p>
          <a:pPr algn="l">
            <a:buFont typeface="+mj-lt"/>
            <a:buAutoNum type="arabicPeriod"/>
          </a:pPr>
          <a:r>
            <a:rPr lang="en-US">
              <a:solidFill>
                <a:schemeClr val="tx1"/>
              </a:solidFill>
            </a:rPr>
            <a:t>Sale contest</a:t>
          </a:r>
        </a:p>
      </dgm:t>
    </dgm:pt>
    <dgm:pt modelId="{3AB28594-C56E-4EAE-8255-953762D7E362}" type="parTrans" cxnId="{24381899-4FE5-449B-9B01-CE28001F5344}">
      <dgm:prSet/>
      <dgm:spPr/>
      <dgm:t>
        <a:bodyPr/>
        <a:lstStyle/>
        <a:p>
          <a:pPr algn="l"/>
          <a:endParaRPr lang="en-US"/>
        </a:p>
      </dgm:t>
    </dgm:pt>
    <dgm:pt modelId="{7430F746-5574-4AED-AB67-86658AAFE82A}" type="sibTrans" cxnId="{24381899-4FE5-449B-9B01-CE28001F5344}">
      <dgm:prSet/>
      <dgm:spPr/>
      <dgm:t>
        <a:bodyPr/>
        <a:lstStyle/>
        <a:p>
          <a:pPr algn="l"/>
          <a:endParaRPr lang="en-US"/>
        </a:p>
      </dgm:t>
    </dgm:pt>
    <dgm:pt modelId="{80517E85-A175-4E67-88A9-484C2860DE75}">
      <dgm:prSet phldrT="[Text]"/>
      <dgm:spPr>
        <a:solidFill>
          <a:srgbClr val="00B050">
            <a:alpha val="50000"/>
          </a:srgbClr>
        </a:solidFill>
      </dgm:spPr>
      <dgm:t>
        <a:bodyPr/>
        <a:lstStyle/>
        <a:p>
          <a:pPr algn="l">
            <a:buFont typeface="+mj-lt"/>
            <a:buAutoNum type="arabicPeriod"/>
          </a:pPr>
          <a:r>
            <a:rPr lang="en-US">
              <a:solidFill>
                <a:schemeClr val="tx1"/>
              </a:solidFill>
            </a:rPr>
            <a:t>Other alert (card overdue, loan maturity… )</a:t>
          </a:r>
        </a:p>
      </dgm:t>
    </dgm:pt>
    <dgm:pt modelId="{4C8AFC80-AF40-4942-B545-4D3B4D334F44}" type="parTrans" cxnId="{6C0F1237-9AFD-442F-A685-B6D529E1F304}">
      <dgm:prSet/>
      <dgm:spPr/>
      <dgm:t>
        <a:bodyPr/>
        <a:lstStyle/>
        <a:p>
          <a:pPr algn="l"/>
          <a:endParaRPr lang="en-US"/>
        </a:p>
      </dgm:t>
    </dgm:pt>
    <dgm:pt modelId="{F4994EAF-46DE-47A8-BBE6-8672DFF75F7B}" type="sibTrans" cxnId="{6C0F1237-9AFD-442F-A685-B6D529E1F304}">
      <dgm:prSet/>
      <dgm:spPr/>
      <dgm:t>
        <a:bodyPr/>
        <a:lstStyle/>
        <a:p>
          <a:pPr algn="l"/>
          <a:endParaRPr lang="en-US"/>
        </a:p>
      </dgm:t>
    </dgm:pt>
    <dgm:pt modelId="{1C445BD9-242A-418A-938D-BFE1E6860EF1}">
      <dgm:prSet phldrT="[Text]"/>
      <dgm:spPr>
        <a:solidFill>
          <a:srgbClr val="FF0000">
            <a:alpha val="50000"/>
          </a:srgbClr>
        </a:solidFill>
        <a:ln>
          <a:noFill/>
        </a:ln>
      </dgm:spPr>
      <dgm:t>
        <a:bodyPr/>
        <a:lstStyle/>
        <a:p>
          <a:pPr algn="l">
            <a:buFont typeface="+mj-lt"/>
            <a:buAutoNum type="arabicPeriod"/>
          </a:pPr>
          <a:r>
            <a:rPr lang="en-US"/>
            <a:t>KPI</a:t>
          </a:r>
        </a:p>
      </dgm:t>
    </dgm:pt>
    <dgm:pt modelId="{F641F28A-D811-402E-9F1F-B266B6D2FC63}" type="parTrans" cxnId="{9246A566-E298-431C-A651-8142F4319775}">
      <dgm:prSet/>
      <dgm:spPr/>
      <dgm:t>
        <a:bodyPr/>
        <a:lstStyle/>
        <a:p>
          <a:pPr algn="l"/>
          <a:endParaRPr lang="en-US"/>
        </a:p>
      </dgm:t>
    </dgm:pt>
    <dgm:pt modelId="{1EDF5C84-1FB0-439D-8DBA-B6F33176C288}" type="sibTrans" cxnId="{9246A566-E298-431C-A651-8142F4319775}">
      <dgm:prSet/>
      <dgm:spPr/>
      <dgm:t>
        <a:bodyPr/>
        <a:lstStyle/>
        <a:p>
          <a:pPr algn="l"/>
          <a:endParaRPr lang="en-US"/>
        </a:p>
      </dgm:t>
    </dgm:pt>
    <dgm:pt modelId="{3E17FA6E-201F-4CAB-83E6-5F3DCF5B9B3C}">
      <dgm:prSet phldrT="[Text]"/>
      <dgm:spPr>
        <a:solidFill>
          <a:srgbClr val="FF0000">
            <a:alpha val="50000"/>
          </a:srgbClr>
        </a:solidFill>
        <a:ln>
          <a:noFill/>
        </a:ln>
      </dgm:spPr>
      <dgm:t>
        <a:bodyPr/>
        <a:lstStyle/>
        <a:p>
          <a:pPr algn="l">
            <a:buFont typeface="+mj-lt"/>
            <a:buAutoNum type="arabicPeriod"/>
          </a:pPr>
          <a:r>
            <a:rPr lang="en-US"/>
            <a:t>Total Customer</a:t>
          </a:r>
        </a:p>
      </dgm:t>
    </dgm:pt>
    <dgm:pt modelId="{3572D222-7188-4B6C-A664-580E922877F7}" type="parTrans" cxnId="{13F8EC1F-047C-442B-8064-A607F8828F1C}">
      <dgm:prSet/>
      <dgm:spPr/>
      <dgm:t>
        <a:bodyPr/>
        <a:lstStyle/>
        <a:p>
          <a:pPr algn="l"/>
          <a:endParaRPr lang="en-US"/>
        </a:p>
      </dgm:t>
    </dgm:pt>
    <dgm:pt modelId="{BBE67C6B-2C85-4A91-A551-966E704FAD70}" type="sibTrans" cxnId="{13F8EC1F-047C-442B-8064-A607F8828F1C}">
      <dgm:prSet/>
      <dgm:spPr/>
      <dgm:t>
        <a:bodyPr/>
        <a:lstStyle/>
        <a:p>
          <a:pPr algn="l"/>
          <a:endParaRPr lang="en-US"/>
        </a:p>
      </dgm:t>
    </dgm:pt>
    <dgm:pt modelId="{97BE44C9-68F6-405F-B2A3-9F2F2B3E6B64}">
      <dgm:prSet phldrT="[Text]"/>
      <dgm:spPr>
        <a:solidFill>
          <a:srgbClr val="FF0000">
            <a:alpha val="50000"/>
          </a:srgbClr>
        </a:solidFill>
        <a:ln>
          <a:noFill/>
        </a:ln>
      </dgm:spPr>
      <dgm:t>
        <a:bodyPr/>
        <a:lstStyle/>
        <a:p>
          <a:pPr algn="l">
            <a:buFont typeface="+mj-lt"/>
            <a:buAutoNum type="arabicPeriod"/>
          </a:pPr>
          <a:r>
            <a:rPr lang="en-US"/>
            <a:t>Sale contest</a:t>
          </a:r>
        </a:p>
      </dgm:t>
    </dgm:pt>
    <dgm:pt modelId="{636F839A-BEEC-4EC0-97F6-6EC7660300AE}" type="parTrans" cxnId="{005E0284-9468-46F6-AB2D-FB104849760E}">
      <dgm:prSet/>
      <dgm:spPr/>
      <dgm:t>
        <a:bodyPr/>
        <a:lstStyle/>
        <a:p>
          <a:pPr algn="l"/>
          <a:endParaRPr lang="en-US"/>
        </a:p>
      </dgm:t>
    </dgm:pt>
    <dgm:pt modelId="{D138CE1C-5B82-4997-BF5F-115EF7BF1457}" type="sibTrans" cxnId="{005E0284-9468-46F6-AB2D-FB104849760E}">
      <dgm:prSet/>
      <dgm:spPr/>
      <dgm:t>
        <a:bodyPr/>
        <a:lstStyle/>
        <a:p>
          <a:pPr algn="l"/>
          <a:endParaRPr lang="en-US"/>
        </a:p>
      </dgm:t>
    </dgm:pt>
    <dgm:pt modelId="{4E72C861-FCB0-4942-A366-56FB9BFE2FE0}">
      <dgm:prSet phldrT="[Text]"/>
      <dgm:spPr>
        <a:solidFill>
          <a:srgbClr val="FF0000">
            <a:alpha val="50000"/>
          </a:srgbClr>
        </a:solidFill>
        <a:ln>
          <a:noFill/>
        </a:ln>
      </dgm:spPr>
      <dgm:t>
        <a:bodyPr/>
        <a:lstStyle/>
        <a:p>
          <a:pPr algn="l">
            <a:buFont typeface="+mj-lt"/>
            <a:buAutoNum type="arabicPeriod"/>
          </a:pPr>
          <a:r>
            <a:rPr lang="en-US"/>
            <a:t>New customer</a:t>
          </a:r>
        </a:p>
      </dgm:t>
    </dgm:pt>
    <dgm:pt modelId="{FA17B126-1351-4954-9F2F-4BC93790EB21}" type="parTrans" cxnId="{C8563B6F-86E7-4584-B6EC-F767E3A72A53}">
      <dgm:prSet/>
      <dgm:spPr/>
      <dgm:t>
        <a:bodyPr/>
        <a:lstStyle/>
        <a:p>
          <a:pPr algn="l"/>
          <a:endParaRPr lang="en-US"/>
        </a:p>
      </dgm:t>
    </dgm:pt>
    <dgm:pt modelId="{7CCA8EEF-89C4-48CD-98A7-F09510F3CFA4}" type="sibTrans" cxnId="{C8563B6F-86E7-4584-B6EC-F767E3A72A53}">
      <dgm:prSet/>
      <dgm:spPr/>
      <dgm:t>
        <a:bodyPr/>
        <a:lstStyle/>
        <a:p>
          <a:pPr algn="l"/>
          <a:endParaRPr lang="en-US"/>
        </a:p>
      </dgm:t>
    </dgm:pt>
    <dgm:pt modelId="{9B1C6E48-3AF8-46CA-809B-A3AF03157774}">
      <dgm:prSet phldrT="[Text]"/>
      <dgm:spPr>
        <a:solidFill>
          <a:srgbClr val="FF0000">
            <a:alpha val="50000"/>
          </a:srgbClr>
        </a:solidFill>
        <a:ln>
          <a:noFill/>
        </a:ln>
      </dgm:spPr>
      <dgm:t>
        <a:bodyPr/>
        <a:lstStyle/>
        <a:p>
          <a:pPr algn="l">
            <a:buFont typeface="+mj-lt"/>
            <a:buAutoNum type="arabicPeriod"/>
          </a:pPr>
          <a:r>
            <a:rPr lang="en-US"/>
            <a:t>Customer By Product</a:t>
          </a:r>
        </a:p>
      </dgm:t>
    </dgm:pt>
    <dgm:pt modelId="{38898167-08B9-4EE5-8FE1-1676A6716F26}" type="parTrans" cxnId="{9FCBA800-02F5-4542-8804-37A7910360BF}">
      <dgm:prSet/>
      <dgm:spPr/>
      <dgm:t>
        <a:bodyPr/>
        <a:lstStyle/>
        <a:p>
          <a:pPr algn="l"/>
          <a:endParaRPr lang="en-US"/>
        </a:p>
      </dgm:t>
    </dgm:pt>
    <dgm:pt modelId="{D67854D6-38B7-4FE0-A4DB-B1CBFF47CD08}" type="sibTrans" cxnId="{9FCBA800-02F5-4542-8804-37A7910360BF}">
      <dgm:prSet/>
      <dgm:spPr/>
      <dgm:t>
        <a:bodyPr/>
        <a:lstStyle/>
        <a:p>
          <a:pPr algn="l"/>
          <a:endParaRPr lang="en-US"/>
        </a:p>
      </dgm:t>
    </dgm:pt>
    <dgm:pt modelId="{BF3D85DC-511B-43FF-8AE5-C1FFE6BE995B}">
      <dgm:prSet phldrT="[Text]"/>
      <dgm:spPr>
        <a:solidFill>
          <a:srgbClr val="FF0000">
            <a:alpha val="50000"/>
          </a:srgbClr>
        </a:solidFill>
        <a:ln>
          <a:noFill/>
        </a:ln>
      </dgm:spPr>
      <dgm:t>
        <a:bodyPr/>
        <a:lstStyle/>
        <a:p>
          <a:pPr algn="l">
            <a:buFont typeface="+mj-lt"/>
            <a:buAutoNum type="arabicPeriod"/>
          </a:pPr>
          <a:r>
            <a:rPr lang="en-US"/>
            <a:t>Customer need update info</a:t>
          </a:r>
        </a:p>
      </dgm:t>
    </dgm:pt>
    <dgm:pt modelId="{DE0C2FD3-9352-4085-8EB8-A6CD8F728EB6}" type="parTrans" cxnId="{17A1CA41-07E1-48B8-B3E1-C6F7081FF521}">
      <dgm:prSet/>
      <dgm:spPr/>
      <dgm:t>
        <a:bodyPr/>
        <a:lstStyle/>
        <a:p>
          <a:pPr algn="l"/>
          <a:endParaRPr lang="en-US"/>
        </a:p>
      </dgm:t>
    </dgm:pt>
    <dgm:pt modelId="{07809EA3-58D0-4956-BA59-845C65621000}" type="sibTrans" cxnId="{17A1CA41-07E1-48B8-B3E1-C6F7081FF521}">
      <dgm:prSet/>
      <dgm:spPr/>
      <dgm:t>
        <a:bodyPr/>
        <a:lstStyle/>
        <a:p>
          <a:pPr algn="l"/>
          <a:endParaRPr lang="en-US"/>
        </a:p>
      </dgm:t>
    </dgm:pt>
    <dgm:pt modelId="{7803090E-FB03-4C8B-8B3C-4560561D36CE}">
      <dgm:prSet phldrT="[Text]"/>
      <dgm:spPr>
        <a:solidFill>
          <a:srgbClr val="FF0000">
            <a:alpha val="50000"/>
          </a:srgbClr>
        </a:solidFill>
        <a:ln>
          <a:noFill/>
        </a:ln>
      </dgm:spPr>
      <dgm:t>
        <a:bodyPr/>
        <a:lstStyle/>
        <a:p>
          <a:pPr algn="l">
            <a:buFont typeface="+mj-lt"/>
            <a:buAutoNum type="arabicPeriod"/>
          </a:pPr>
          <a:r>
            <a:rPr lang="en-US"/>
            <a:t>Other alert (card overdue, loan maturity)</a:t>
          </a:r>
        </a:p>
      </dgm:t>
    </dgm:pt>
    <dgm:pt modelId="{8B6FB089-65A4-44DA-B488-7772960D887D}" type="parTrans" cxnId="{020A103D-62F1-4A0F-B470-0A03F7A11314}">
      <dgm:prSet/>
      <dgm:spPr/>
      <dgm:t>
        <a:bodyPr/>
        <a:lstStyle/>
        <a:p>
          <a:pPr algn="l"/>
          <a:endParaRPr lang="en-US"/>
        </a:p>
      </dgm:t>
    </dgm:pt>
    <dgm:pt modelId="{AC99F87D-2E1F-4FBB-85FC-B8DDACDEE5C2}" type="sibTrans" cxnId="{020A103D-62F1-4A0F-B470-0A03F7A11314}">
      <dgm:prSet/>
      <dgm:spPr/>
      <dgm:t>
        <a:bodyPr/>
        <a:lstStyle/>
        <a:p>
          <a:pPr algn="l"/>
          <a:endParaRPr lang="en-US"/>
        </a:p>
      </dgm:t>
    </dgm:pt>
    <dgm:pt modelId="{7362E615-040B-49A1-BCD1-C5A0968DA9D4}" type="pres">
      <dgm:prSet presAssocID="{E1425D74-BE3A-4991-8D2D-43FA6EBB0AA6}" presName="compositeShape" presStyleCnt="0">
        <dgm:presLayoutVars>
          <dgm:chMax val="7"/>
          <dgm:dir/>
          <dgm:resizeHandles val="exact"/>
        </dgm:presLayoutVars>
      </dgm:prSet>
      <dgm:spPr/>
    </dgm:pt>
    <dgm:pt modelId="{37D7D5A6-6001-4700-9C68-F93DFDB2FC40}" type="pres">
      <dgm:prSet presAssocID="{617748C5-1974-4385-9D76-25B04BDCC2AF}" presName="circ1" presStyleLbl="vennNode1" presStyleIdx="0" presStyleCnt="2"/>
      <dgm:spPr/>
    </dgm:pt>
    <dgm:pt modelId="{76F0BB53-1012-4DE6-A0FC-B492780E151A}" type="pres">
      <dgm:prSet presAssocID="{617748C5-1974-4385-9D76-25B04BDCC2A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2135B145-8BE8-4014-8B2D-1A6481A8B295}" type="pres">
      <dgm:prSet presAssocID="{87FD3091-2B0E-4F3B-8706-7E018AE9E2B3}" presName="circ2" presStyleLbl="vennNode1" presStyleIdx="1" presStyleCnt="2"/>
      <dgm:spPr/>
    </dgm:pt>
    <dgm:pt modelId="{DCF71A8A-D88F-4348-9C5C-D81E75907610}" type="pres">
      <dgm:prSet presAssocID="{87FD3091-2B0E-4F3B-8706-7E018AE9E2B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9FCBA800-02F5-4542-8804-37A7910360BF}" srcId="{87FD3091-2B0E-4F3B-8706-7E018AE9E2B3}" destId="{9B1C6E48-3AF8-46CA-809B-A3AF03157774}" srcOrd="4" destOrd="0" parTransId="{38898167-08B9-4EE5-8FE1-1676A6716F26}" sibTransId="{D67854D6-38B7-4FE0-A4DB-B1CBFF47CD08}"/>
    <dgm:cxn modelId="{3C20FB08-466F-425D-B101-C9F00BD27EB8}" type="presOf" srcId="{1C445BD9-242A-418A-938D-BFE1E6860EF1}" destId="{DCF71A8A-D88F-4348-9C5C-D81E75907610}" srcOrd="1" destOrd="1" presId="urn:microsoft.com/office/officeart/2005/8/layout/venn1"/>
    <dgm:cxn modelId="{1665C510-1778-4CCE-8106-9B13F72033FF}" type="presOf" srcId="{E539FB98-2404-407A-B3EE-AEED7B8FA9BB}" destId="{37D7D5A6-6001-4700-9C68-F93DFDB2FC40}" srcOrd="0" destOrd="6" presId="urn:microsoft.com/office/officeart/2005/8/layout/venn1"/>
    <dgm:cxn modelId="{2E6DB41B-1218-4443-B80A-D2250DF5C2D7}" type="presOf" srcId="{80517E85-A175-4E67-88A9-484C2860DE75}" destId="{37D7D5A6-6001-4700-9C68-F93DFDB2FC40}" srcOrd="0" destOrd="7" presId="urn:microsoft.com/office/officeart/2005/8/layout/venn1"/>
    <dgm:cxn modelId="{13F8EC1F-047C-442B-8064-A607F8828F1C}" srcId="{87FD3091-2B0E-4F3B-8706-7E018AE9E2B3}" destId="{3E17FA6E-201F-4CAB-83E6-5F3DCF5B9B3C}" srcOrd="1" destOrd="0" parTransId="{3572D222-7188-4B6C-A664-580E922877F7}" sibTransId="{BBE67C6B-2C85-4A91-A551-966E704FAD70}"/>
    <dgm:cxn modelId="{6579322C-A003-4CAD-B782-C11E371E2762}" type="presOf" srcId="{80517E85-A175-4E67-88A9-484C2860DE75}" destId="{76F0BB53-1012-4DE6-A0FC-B492780E151A}" srcOrd="1" destOrd="7" presId="urn:microsoft.com/office/officeart/2005/8/layout/venn1"/>
    <dgm:cxn modelId="{9C35322D-C76F-4894-BAD2-C7835C7C09F6}" type="presOf" srcId="{617748C5-1974-4385-9D76-25B04BDCC2AF}" destId="{37D7D5A6-6001-4700-9C68-F93DFDB2FC40}" srcOrd="0" destOrd="0" presId="urn:microsoft.com/office/officeart/2005/8/layout/venn1"/>
    <dgm:cxn modelId="{682E6D34-CC0D-4108-9A1D-FDC73D0C9AA9}" srcId="{E1425D74-BE3A-4991-8D2D-43FA6EBB0AA6}" destId="{617748C5-1974-4385-9D76-25B04BDCC2AF}" srcOrd="0" destOrd="0" parTransId="{9F54271C-1ABA-4384-8998-F0C304D8DC4A}" sibTransId="{87D96C68-8E2C-4A76-A89B-6628403A0944}"/>
    <dgm:cxn modelId="{6C0F1237-9AFD-442F-A685-B6D529E1F304}" srcId="{617748C5-1974-4385-9D76-25B04BDCC2AF}" destId="{80517E85-A175-4E67-88A9-484C2860DE75}" srcOrd="6" destOrd="0" parTransId="{4C8AFC80-AF40-4942-B545-4D3B4D334F44}" sibTransId="{F4994EAF-46DE-47A8-BBE6-8672DFF75F7B}"/>
    <dgm:cxn modelId="{329EE938-952E-41E5-9F47-4A6C9EFCF3B8}" type="presOf" srcId="{AC56A582-B3FA-40C8-8B0C-2EAD176D86D6}" destId="{37D7D5A6-6001-4700-9C68-F93DFDB2FC40}" srcOrd="0" destOrd="2" presId="urn:microsoft.com/office/officeart/2005/8/layout/venn1"/>
    <dgm:cxn modelId="{009F6B3B-A2F4-46F7-9AB9-1AC66EDBF5EB}" srcId="{617748C5-1974-4385-9D76-25B04BDCC2AF}" destId="{6A2BA167-5B92-483A-9B3D-804DFF52985B}" srcOrd="4" destOrd="0" parTransId="{C510AD80-A05E-472B-AEC1-7FC5697AEBDA}" sibTransId="{B86B3CC8-3BDA-435E-A479-0924F436F2A8}"/>
    <dgm:cxn modelId="{CEA2B43C-7D3B-4D1B-B98A-F1D4254F50BC}" type="presOf" srcId="{6A2BA167-5B92-483A-9B3D-804DFF52985B}" destId="{76F0BB53-1012-4DE6-A0FC-B492780E151A}" srcOrd="1" destOrd="5" presId="urn:microsoft.com/office/officeart/2005/8/layout/venn1"/>
    <dgm:cxn modelId="{020A103D-62F1-4A0F-B470-0A03F7A11314}" srcId="{87FD3091-2B0E-4F3B-8706-7E018AE9E2B3}" destId="{7803090E-FB03-4C8B-8B3C-4560561D36CE}" srcOrd="6" destOrd="0" parTransId="{8B6FB089-65A4-44DA-B488-7772960D887D}" sibTransId="{AC99F87D-2E1F-4FBB-85FC-B8DDACDEE5C2}"/>
    <dgm:cxn modelId="{122FE45F-38D7-45B2-8C97-C1D2296ADC19}" type="presOf" srcId="{87FD3091-2B0E-4F3B-8706-7E018AE9E2B3}" destId="{DCF71A8A-D88F-4348-9C5C-D81E75907610}" srcOrd="1" destOrd="0" presId="urn:microsoft.com/office/officeart/2005/8/layout/venn1"/>
    <dgm:cxn modelId="{17A1CA41-07E1-48B8-B3E1-C6F7081FF521}" srcId="{87FD3091-2B0E-4F3B-8706-7E018AE9E2B3}" destId="{BF3D85DC-511B-43FF-8AE5-C1FFE6BE995B}" srcOrd="5" destOrd="0" parTransId="{DE0C2FD3-9352-4085-8EB8-A6CD8F728EB6}" sibTransId="{07809EA3-58D0-4956-BA59-845C65621000}"/>
    <dgm:cxn modelId="{9961F763-9E55-4DC6-9357-8CA47F693776}" type="presOf" srcId="{BF3D85DC-511B-43FF-8AE5-C1FFE6BE995B}" destId="{2135B145-8BE8-4014-8B2D-1A6481A8B295}" srcOrd="0" destOrd="6" presId="urn:microsoft.com/office/officeart/2005/8/layout/venn1"/>
    <dgm:cxn modelId="{EB6E5864-F4DE-4EA7-A5EF-2408278E833E}" type="presOf" srcId="{F893108F-70E5-4F18-AFC0-2E992C1361A3}" destId="{37D7D5A6-6001-4700-9C68-F93DFDB2FC40}" srcOrd="0" destOrd="4" presId="urn:microsoft.com/office/officeart/2005/8/layout/venn1"/>
    <dgm:cxn modelId="{0026B344-9D32-49A0-8AE6-EAD0BED499F8}" srcId="{617748C5-1974-4385-9D76-25B04BDCC2AF}" destId="{12877410-82A6-4310-ABD3-894E738369CA}" srcOrd="2" destOrd="0" parTransId="{5A53FDBB-3904-4061-A00B-7781D26B01C2}" sibTransId="{89545A59-7EC4-4BF9-AD79-8682DA09A0A4}"/>
    <dgm:cxn modelId="{93151865-B83C-45F0-B7EE-0C038D408C18}" type="presOf" srcId="{6A2BA167-5B92-483A-9B3D-804DFF52985B}" destId="{37D7D5A6-6001-4700-9C68-F93DFDB2FC40}" srcOrd="0" destOrd="5" presId="urn:microsoft.com/office/officeart/2005/8/layout/venn1"/>
    <dgm:cxn modelId="{9246A566-E298-431C-A651-8142F4319775}" srcId="{87FD3091-2B0E-4F3B-8706-7E018AE9E2B3}" destId="{1C445BD9-242A-418A-938D-BFE1E6860EF1}" srcOrd="0" destOrd="0" parTransId="{F641F28A-D811-402E-9F1F-B266B6D2FC63}" sibTransId="{1EDF5C84-1FB0-439D-8DBA-B6F33176C288}"/>
    <dgm:cxn modelId="{9D103B4A-A19B-4825-810E-B25014180C2B}" type="presOf" srcId="{97BE44C9-68F6-405F-B2A3-9F2F2B3E6B64}" destId="{2135B145-8BE8-4014-8B2D-1A6481A8B295}" srcOrd="0" destOrd="3" presId="urn:microsoft.com/office/officeart/2005/8/layout/venn1"/>
    <dgm:cxn modelId="{C8563B6F-86E7-4584-B6EC-F767E3A72A53}" srcId="{87FD3091-2B0E-4F3B-8706-7E018AE9E2B3}" destId="{4E72C861-FCB0-4942-A366-56FB9BFE2FE0}" srcOrd="3" destOrd="0" parTransId="{FA17B126-1351-4954-9F2F-4BC93790EB21}" sibTransId="{7CCA8EEF-89C4-48CD-98A7-F09510F3CFA4}"/>
    <dgm:cxn modelId="{BADED86F-6831-4D7E-B415-ED9A00D4B83D}" type="presOf" srcId="{7803090E-FB03-4C8B-8B3C-4560561D36CE}" destId="{DCF71A8A-D88F-4348-9C5C-D81E75907610}" srcOrd="1" destOrd="7" presId="urn:microsoft.com/office/officeart/2005/8/layout/venn1"/>
    <dgm:cxn modelId="{5B41C952-8859-44AC-904F-B264E969288D}" type="presOf" srcId="{AC56A582-B3FA-40C8-8B0C-2EAD176D86D6}" destId="{76F0BB53-1012-4DE6-A0FC-B492780E151A}" srcOrd="1" destOrd="2" presId="urn:microsoft.com/office/officeart/2005/8/layout/venn1"/>
    <dgm:cxn modelId="{89CF6273-327D-4694-AEFA-27A35F16CF40}" type="presOf" srcId="{3E17FA6E-201F-4CAB-83E6-5F3DCF5B9B3C}" destId="{2135B145-8BE8-4014-8B2D-1A6481A8B295}" srcOrd="0" destOrd="2" presId="urn:microsoft.com/office/officeart/2005/8/layout/venn1"/>
    <dgm:cxn modelId="{B66EE953-EDE7-4C14-8A9C-285486E0F48A}" srcId="{617748C5-1974-4385-9D76-25B04BDCC2AF}" destId="{AC56A582-B3FA-40C8-8B0C-2EAD176D86D6}" srcOrd="1" destOrd="0" parTransId="{12855562-3249-4E2E-AE9E-FE0609DF69EA}" sibTransId="{56EB99AD-4CE8-44B2-813D-01C9569A469C}"/>
    <dgm:cxn modelId="{B62FF556-0E8E-41DF-B8B5-EAAC5A4B065E}" type="presOf" srcId="{7803090E-FB03-4C8B-8B3C-4560561D36CE}" destId="{2135B145-8BE8-4014-8B2D-1A6481A8B295}" srcOrd="0" destOrd="7" presId="urn:microsoft.com/office/officeart/2005/8/layout/venn1"/>
    <dgm:cxn modelId="{92CBFD58-366D-4199-B51B-D111F4253BEC}" type="presOf" srcId="{E539FB98-2404-407A-B3EE-AEED7B8FA9BB}" destId="{76F0BB53-1012-4DE6-A0FC-B492780E151A}" srcOrd="1" destOrd="6" presId="urn:microsoft.com/office/officeart/2005/8/layout/venn1"/>
    <dgm:cxn modelId="{E30D427C-1758-4A89-A46C-3AF3816DE2FA}" type="presOf" srcId="{C3EC47C5-190C-4ABE-9746-09F990B56988}" destId="{76F0BB53-1012-4DE6-A0FC-B492780E151A}" srcOrd="1" destOrd="1" presId="urn:microsoft.com/office/officeart/2005/8/layout/venn1"/>
    <dgm:cxn modelId="{005E0284-9468-46F6-AB2D-FB104849760E}" srcId="{87FD3091-2B0E-4F3B-8706-7E018AE9E2B3}" destId="{97BE44C9-68F6-405F-B2A3-9F2F2B3E6B64}" srcOrd="2" destOrd="0" parTransId="{636F839A-BEEC-4EC0-97F6-6EC7660300AE}" sibTransId="{D138CE1C-5B82-4997-BF5F-115EF7BF1457}"/>
    <dgm:cxn modelId="{F84D4D86-0DD8-4E1F-9D45-346469391689}" type="presOf" srcId="{3E17FA6E-201F-4CAB-83E6-5F3DCF5B9B3C}" destId="{DCF71A8A-D88F-4348-9C5C-D81E75907610}" srcOrd="1" destOrd="2" presId="urn:microsoft.com/office/officeart/2005/8/layout/venn1"/>
    <dgm:cxn modelId="{D13E2493-67BA-4494-9D06-14B8FCE2708B}" type="presOf" srcId="{9B1C6E48-3AF8-46CA-809B-A3AF03157774}" destId="{2135B145-8BE8-4014-8B2D-1A6481A8B295}" srcOrd="0" destOrd="5" presId="urn:microsoft.com/office/officeart/2005/8/layout/venn1"/>
    <dgm:cxn modelId="{C7CDDB93-D3E3-4FC2-8E6E-64E13ED74D2B}" type="presOf" srcId="{4E72C861-FCB0-4942-A366-56FB9BFE2FE0}" destId="{2135B145-8BE8-4014-8B2D-1A6481A8B295}" srcOrd="0" destOrd="4" presId="urn:microsoft.com/office/officeart/2005/8/layout/venn1"/>
    <dgm:cxn modelId="{24381899-4FE5-449B-9B01-CE28001F5344}" srcId="{617748C5-1974-4385-9D76-25B04BDCC2AF}" destId="{E539FB98-2404-407A-B3EE-AEED7B8FA9BB}" srcOrd="5" destOrd="0" parTransId="{3AB28594-C56E-4EAE-8255-953762D7E362}" sibTransId="{7430F746-5574-4AED-AB67-86658AAFE82A}"/>
    <dgm:cxn modelId="{394C5B9A-CFED-4E21-A5E3-E45E078D3810}" type="presOf" srcId="{E1425D74-BE3A-4991-8D2D-43FA6EBB0AA6}" destId="{7362E615-040B-49A1-BCD1-C5A0968DA9D4}" srcOrd="0" destOrd="0" presId="urn:microsoft.com/office/officeart/2005/8/layout/venn1"/>
    <dgm:cxn modelId="{2256ED9C-B559-4F3D-A331-2DBB325A3A63}" srcId="{E1425D74-BE3A-4991-8D2D-43FA6EBB0AA6}" destId="{87FD3091-2B0E-4F3B-8706-7E018AE9E2B3}" srcOrd="1" destOrd="0" parTransId="{72082F89-9CD7-4B80-95E8-A331DA101298}" sibTransId="{C6CCB931-3D08-4923-96E2-B630C57D538F}"/>
    <dgm:cxn modelId="{E3D209A1-16E5-4443-94C8-8B2AE53FE3BA}" srcId="{617748C5-1974-4385-9D76-25B04BDCC2AF}" destId="{C3EC47C5-190C-4ABE-9746-09F990B56988}" srcOrd="0" destOrd="0" parTransId="{5F48BE9B-498E-4F2F-9B57-00232354595B}" sibTransId="{71B30069-8B8F-41ED-BDB8-9C7FC8D79997}"/>
    <dgm:cxn modelId="{34E369B4-FF46-4426-BCBD-39926BBC365C}" type="presOf" srcId="{BF3D85DC-511B-43FF-8AE5-C1FFE6BE995B}" destId="{DCF71A8A-D88F-4348-9C5C-D81E75907610}" srcOrd="1" destOrd="6" presId="urn:microsoft.com/office/officeart/2005/8/layout/venn1"/>
    <dgm:cxn modelId="{687BA4BB-A281-47F4-873A-42C16FD3DB05}" srcId="{617748C5-1974-4385-9D76-25B04BDCC2AF}" destId="{F893108F-70E5-4F18-AFC0-2E992C1361A3}" srcOrd="3" destOrd="0" parTransId="{2CCDE547-FDE5-4FA6-97C0-028081C4FF3F}" sibTransId="{AABFE9D8-3561-4BBA-845D-317CBE1CC67F}"/>
    <dgm:cxn modelId="{9E4F2EBC-919F-4F34-98D5-FAFEFA592D49}" type="presOf" srcId="{12877410-82A6-4310-ABD3-894E738369CA}" destId="{37D7D5A6-6001-4700-9C68-F93DFDB2FC40}" srcOrd="0" destOrd="3" presId="urn:microsoft.com/office/officeart/2005/8/layout/venn1"/>
    <dgm:cxn modelId="{BD15D3C9-D1B9-4374-AA68-456797EED439}" type="presOf" srcId="{617748C5-1974-4385-9D76-25B04BDCC2AF}" destId="{76F0BB53-1012-4DE6-A0FC-B492780E151A}" srcOrd="1" destOrd="0" presId="urn:microsoft.com/office/officeart/2005/8/layout/venn1"/>
    <dgm:cxn modelId="{042C92CF-E382-44AB-8C03-069A1D0E83DA}" type="presOf" srcId="{4E72C861-FCB0-4942-A366-56FB9BFE2FE0}" destId="{DCF71A8A-D88F-4348-9C5C-D81E75907610}" srcOrd="1" destOrd="4" presId="urn:microsoft.com/office/officeart/2005/8/layout/venn1"/>
    <dgm:cxn modelId="{09D82AD2-02E8-400A-B8A2-89D88C9396DA}" type="presOf" srcId="{1C445BD9-242A-418A-938D-BFE1E6860EF1}" destId="{2135B145-8BE8-4014-8B2D-1A6481A8B295}" srcOrd="0" destOrd="1" presId="urn:microsoft.com/office/officeart/2005/8/layout/venn1"/>
    <dgm:cxn modelId="{3B983DE2-7292-4887-B1F7-4E2E1A63DDB1}" type="presOf" srcId="{97BE44C9-68F6-405F-B2A3-9F2F2B3E6B64}" destId="{DCF71A8A-D88F-4348-9C5C-D81E75907610}" srcOrd="1" destOrd="3" presId="urn:microsoft.com/office/officeart/2005/8/layout/venn1"/>
    <dgm:cxn modelId="{7262D7E2-4367-4858-BA2C-0F0585775A07}" type="presOf" srcId="{87FD3091-2B0E-4F3B-8706-7E018AE9E2B3}" destId="{2135B145-8BE8-4014-8B2D-1A6481A8B295}" srcOrd="0" destOrd="0" presId="urn:microsoft.com/office/officeart/2005/8/layout/venn1"/>
    <dgm:cxn modelId="{CFE479F1-2901-4ED2-B232-74933BA64667}" type="presOf" srcId="{12877410-82A6-4310-ABD3-894E738369CA}" destId="{76F0BB53-1012-4DE6-A0FC-B492780E151A}" srcOrd="1" destOrd="3" presId="urn:microsoft.com/office/officeart/2005/8/layout/venn1"/>
    <dgm:cxn modelId="{AB2AE5F1-DD6A-4DE7-9FE4-359238166FA7}" type="presOf" srcId="{F893108F-70E5-4F18-AFC0-2E992C1361A3}" destId="{76F0BB53-1012-4DE6-A0FC-B492780E151A}" srcOrd="1" destOrd="4" presId="urn:microsoft.com/office/officeart/2005/8/layout/venn1"/>
    <dgm:cxn modelId="{A59632F4-9CBF-4205-B2FE-C04DE7FB276B}" type="presOf" srcId="{C3EC47C5-190C-4ABE-9746-09F990B56988}" destId="{37D7D5A6-6001-4700-9C68-F93DFDB2FC40}" srcOrd="0" destOrd="1" presId="urn:microsoft.com/office/officeart/2005/8/layout/venn1"/>
    <dgm:cxn modelId="{DE167CFD-CAB7-431D-8524-C332AC754A45}" type="presOf" srcId="{9B1C6E48-3AF8-46CA-809B-A3AF03157774}" destId="{DCF71A8A-D88F-4348-9C5C-D81E75907610}" srcOrd="1" destOrd="5" presId="urn:microsoft.com/office/officeart/2005/8/layout/venn1"/>
    <dgm:cxn modelId="{ACA40541-389F-4DD2-A4E2-5790788F65BB}" type="presParOf" srcId="{7362E615-040B-49A1-BCD1-C5A0968DA9D4}" destId="{37D7D5A6-6001-4700-9C68-F93DFDB2FC40}" srcOrd="0" destOrd="0" presId="urn:microsoft.com/office/officeart/2005/8/layout/venn1"/>
    <dgm:cxn modelId="{1B4BF130-229D-463D-95D0-DCE37D90A0E3}" type="presParOf" srcId="{7362E615-040B-49A1-BCD1-C5A0968DA9D4}" destId="{76F0BB53-1012-4DE6-A0FC-B492780E151A}" srcOrd="1" destOrd="0" presId="urn:microsoft.com/office/officeart/2005/8/layout/venn1"/>
    <dgm:cxn modelId="{F2807AAE-26B8-43AF-8FD0-FA281B584310}" type="presParOf" srcId="{7362E615-040B-49A1-BCD1-C5A0968DA9D4}" destId="{2135B145-8BE8-4014-8B2D-1A6481A8B295}" srcOrd="2" destOrd="0" presId="urn:microsoft.com/office/officeart/2005/8/layout/venn1"/>
    <dgm:cxn modelId="{6FCC618D-533A-4835-84EF-9B6D7DAC243D}" type="presParOf" srcId="{7362E615-040B-49A1-BCD1-C5A0968DA9D4}" destId="{DCF71A8A-D88F-4348-9C5C-D81E75907610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D7D5A6-6001-4700-9C68-F93DFDB2FC40}">
      <dsp:nvSpPr>
        <dsp:cNvPr id="0" name=""/>
        <dsp:cNvSpPr/>
      </dsp:nvSpPr>
      <dsp:spPr>
        <a:xfrm>
          <a:off x="182879" y="453813"/>
          <a:ext cx="4511040" cy="4511039"/>
        </a:xfrm>
        <a:prstGeom prst="ellipse">
          <a:avLst/>
        </a:prstGeom>
        <a:solidFill>
          <a:srgbClr val="00B050">
            <a:alpha val="5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>
            <a:solidFill>
              <a:schemeClr val="tx1"/>
            </a:solidFill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>
              <a:solidFill>
                <a:schemeClr val="tx1"/>
              </a:solidFill>
            </a:rPr>
            <a:t>KPI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>
              <a:solidFill>
                <a:schemeClr val="tx1"/>
              </a:solidFill>
            </a:rPr>
            <a:t>Total Customer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>
              <a:solidFill>
                <a:schemeClr val="tx1"/>
              </a:solidFill>
            </a:rPr>
            <a:t>Alert Overdue Date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>
              <a:solidFill>
                <a:schemeClr val="tx1"/>
              </a:solidFill>
            </a:rPr>
            <a:t>New Customer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>
              <a:solidFill>
                <a:schemeClr val="tx1"/>
              </a:solidFill>
            </a:rPr>
            <a:t>Export Customer to excel (only manager)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>
              <a:solidFill>
                <a:schemeClr val="tx1"/>
              </a:solidFill>
            </a:rPr>
            <a:t>Sale contest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>
              <a:solidFill>
                <a:schemeClr val="tx1"/>
              </a:solidFill>
            </a:rPr>
            <a:t>Other alert (card overdue, loan maturity… )</a:t>
          </a:r>
        </a:p>
      </dsp:txBody>
      <dsp:txXfrm>
        <a:off x="812799" y="985762"/>
        <a:ext cx="2600960" cy="3447142"/>
      </dsp:txXfrm>
    </dsp:sp>
    <dsp:sp modelId="{2135B145-8BE8-4014-8B2D-1A6481A8B295}">
      <dsp:nvSpPr>
        <dsp:cNvPr id="0" name=""/>
        <dsp:cNvSpPr/>
      </dsp:nvSpPr>
      <dsp:spPr>
        <a:xfrm>
          <a:off x="3434080" y="453813"/>
          <a:ext cx="4511040" cy="4511039"/>
        </a:xfrm>
        <a:prstGeom prst="ellipse">
          <a:avLst/>
        </a:prstGeom>
        <a:solidFill>
          <a:srgbClr val="FF0000">
            <a:alpha val="5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/>
            <a:t>KPI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/>
            <a:t>Total Customer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/>
            <a:t>Sale contest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/>
            <a:t>New customer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/>
            <a:t>Customer By Product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/>
            <a:t>Customer need update info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/>
            <a:t>Other alert (card overdue, loan maturity)</a:t>
          </a:r>
        </a:p>
      </dsp:txBody>
      <dsp:txXfrm>
        <a:off x="4714240" y="985762"/>
        <a:ext cx="2600960" cy="34471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65BE1-E151-4C51-B77F-AC0AB41ABBF4}" type="datetimeFigureOut">
              <a:rPr lang="en-US" smtClean="0"/>
              <a:t>7/6/2017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CB040-A957-43C2-81CD-C2883FB3C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882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jpe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2675988" y="1744663"/>
            <a:ext cx="5133975" cy="50292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kumimoji="0" lang="en-US" sz="2500" b="1" i="0" u="none" strike="noStrike" kern="0" cap="none" spc="0" normalizeH="0" baseline="0" dirty="0" smtClean="0">
                <a:ln>
                  <a:noFill/>
                </a:ln>
                <a:solidFill>
                  <a:srgbClr val="00843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KPI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1752600" y="1744663"/>
            <a:ext cx="758952" cy="502920"/>
          </a:xfrm>
          <a:prstGeom prst="homePlate">
            <a:avLst/>
          </a:prstGeom>
          <a:solidFill>
            <a:srgbClr val="00843E"/>
          </a:solidFill>
          <a:ln w="38100">
            <a:solidFill>
              <a:srgbClr val="00843E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772" tIns="43886" rIns="87772" bIns="43886" anchor="ctr"/>
          <a:lstStyle>
            <a:lvl1pPr marL="0" indent="0" algn="ctr">
              <a:buNone/>
              <a:defRPr lang="en-US" sz="26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algn="ctr"/>
            <a:r>
              <a:rPr lang="en-US" dirty="0"/>
              <a:t>1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596900" y="520700"/>
            <a:ext cx="4914900" cy="762000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3600" b="1" i="0" u="none" strike="noStrike" kern="0" cap="none" spc="0" normalizeH="0" baseline="0" dirty="0" smtClean="0">
                <a:ln/>
                <a:solidFill>
                  <a:srgbClr val="00843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274229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650585" y="1281602"/>
            <a:ext cx="5133975" cy="5029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kumimoji="0" lang="en-US" sz="2800" b="1" i="0" u="none" strike="noStrike" kern="0" cap="none" spc="0" normalizeH="0" baseline="0" dirty="0" smtClean="0">
                <a:ln>
                  <a:noFill/>
                </a:ln>
                <a:solidFill>
                  <a:srgbClr val="00843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Title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762000" y="1281602"/>
            <a:ext cx="758952" cy="502920"/>
          </a:xfrm>
          <a:prstGeom prst="homePlate">
            <a:avLst/>
          </a:prstGeom>
          <a:solidFill>
            <a:srgbClr val="00843E"/>
          </a:solidFill>
          <a:ln w="38100">
            <a:solidFill>
              <a:srgbClr val="00843E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772" tIns="43886" rIns="87772" bIns="43886" anchor="ctr"/>
          <a:lstStyle>
            <a:lvl1pPr marL="0" indent="0" algn="ctr">
              <a:buNone/>
              <a:defRPr lang="en-US" sz="26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algn="ctr"/>
            <a:r>
              <a:rPr lang="en-US" dirty="0"/>
              <a:t>1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7" hasCustomPrompt="1"/>
          </p:nvPr>
        </p:nvSpPr>
        <p:spPr>
          <a:xfrm>
            <a:off x="950769" y="1997352"/>
            <a:ext cx="822960" cy="347472"/>
          </a:xfrm>
          <a:prstGeom prst="homePlate">
            <a:avLst/>
          </a:prstGeom>
          <a:solidFill>
            <a:srgbClr val="00843E"/>
          </a:solidFill>
          <a:ln w="38100">
            <a:solidFill>
              <a:srgbClr val="00843E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772" tIns="43886" rIns="87772" bIns="43886" anchor="ctr"/>
          <a:lstStyle>
            <a:lvl1pPr marL="0" indent="0" algn="ctr">
              <a:buNone/>
              <a:defRPr lang="en-US" sz="26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algn="ctr"/>
            <a:r>
              <a:rPr lang="en-US" dirty="0"/>
              <a:t>1.1</a:t>
            </a:r>
          </a:p>
        </p:txBody>
      </p:sp>
      <p:sp>
        <p:nvSpPr>
          <p:cNvPr id="16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279400" y="306772"/>
            <a:ext cx="4914900" cy="762000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3600" b="1" i="0" u="none" strike="noStrike" kern="0" cap="none" spc="0" normalizeH="0" baseline="0" dirty="0" smtClean="0">
                <a:ln/>
                <a:solidFill>
                  <a:srgbClr val="00843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CONTENT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9" hasCustomPrompt="1"/>
          </p:nvPr>
        </p:nvSpPr>
        <p:spPr>
          <a:xfrm>
            <a:off x="1895060" y="1971340"/>
            <a:ext cx="9601200" cy="393192"/>
          </a:xfrm>
          <a:prstGeom prst="rect">
            <a:avLst/>
          </a:prstGeom>
          <a:solidFill>
            <a:srgbClr val="92D050"/>
          </a:solidFill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lIns="87772" tIns="43886" rIns="87772" bIns="43886">
            <a:spAutoFit/>
          </a:bodyPr>
          <a:lstStyle>
            <a:lvl1pPr marL="0" indent="0">
              <a:buNone/>
              <a:defRPr lang="en-US" sz="2000" b="1" dirty="0">
                <a:solidFill>
                  <a:srgbClr val="00843E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855550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955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Content Placeholder 6"/>
          <p:cNvSpPr txBox="1">
            <a:spLocks/>
          </p:cNvSpPr>
          <p:nvPr userDrawn="1">
            <p:custDataLst>
              <p:tags r:id="rId1"/>
            </p:custDataLst>
          </p:nvPr>
        </p:nvSpPr>
        <p:spPr>
          <a:xfrm>
            <a:off x="88900" y="766126"/>
            <a:ext cx="11976141" cy="5539140"/>
          </a:xfrm>
          <a:prstGeom prst="rect">
            <a:avLst/>
          </a:prstGeom>
          <a:ln>
            <a:solidFill>
              <a:srgbClr val="0F8445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 baseline="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F8445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8318500" cy="6223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2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595031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16139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650585" y="1281602"/>
            <a:ext cx="5133975" cy="5029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kumimoji="0" lang="en-US" sz="2800" b="1" i="0" u="none" strike="noStrike" kern="0" cap="none" spc="0" normalizeH="0" baseline="0" dirty="0" smtClean="0">
                <a:ln>
                  <a:noFill/>
                </a:ln>
                <a:solidFill>
                  <a:srgbClr val="00843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Title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762000" y="1281602"/>
            <a:ext cx="758952" cy="502920"/>
          </a:xfrm>
          <a:prstGeom prst="homePlate">
            <a:avLst/>
          </a:prstGeom>
          <a:solidFill>
            <a:srgbClr val="00843E"/>
          </a:solidFill>
          <a:ln w="38100">
            <a:solidFill>
              <a:srgbClr val="00843E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772" tIns="43886" rIns="87772" bIns="43886" anchor="ctr"/>
          <a:lstStyle>
            <a:lvl1pPr marL="0" indent="0" algn="ctr">
              <a:buNone/>
              <a:defRPr lang="en-US" sz="26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algn="ctr"/>
            <a:r>
              <a:rPr lang="en-US" dirty="0"/>
              <a:t>1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7" hasCustomPrompt="1"/>
          </p:nvPr>
        </p:nvSpPr>
        <p:spPr>
          <a:xfrm>
            <a:off x="950769" y="1997352"/>
            <a:ext cx="822960" cy="347472"/>
          </a:xfrm>
          <a:prstGeom prst="homePlate">
            <a:avLst/>
          </a:prstGeom>
          <a:solidFill>
            <a:srgbClr val="00843E"/>
          </a:solidFill>
          <a:ln w="38100">
            <a:solidFill>
              <a:srgbClr val="00843E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772" tIns="43886" rIns="87772" bIns="43886" anchor="ctr"/>
          <a:lstStyle>
            <a:lvl1pPr marL="0" indent="0" algn="ctr">
              <a:buNone/>
              <a:defRPr lang="en-US" sz="26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algn="ctr"/>
            <a:r>
              <a:rPr lang="en-US" dirty="0"/>
              <a:t>1.1</a:t>
            </a:r>
          </a:p>
        </p:txBody>
      </p:sp>
      <p:sp>
        <p:nvSpPr>
          <p:cNvPr id="16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279400" y="306772"/>
            <a:ext cx="4914900" cy="762000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3600" b="1" i="0" u="none" strike="noStrike" kern="0" cap="none" spc="0" normalizeH="0" baseline="0" dirty="0" smtClean="0">
                <a:ln/>
                <a:solidFill>
                  <a:srgbClr val="00843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CONTENT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9" hasCustomPrompt="1"/>
          </p:nvPr>
        </p:nvSpPr>
        <p:spPr>
          <a:xfrm>
            <a:off x="1895060" y="1971340"/>
            <a:ext cx="9601200" cy="393192"/>
          </a:xfrm>
          <a:prstGeom prst="rect">
            <a:avLst/>
          </a:prstGeom>
          <a:solidFill>
            <a:srgbClr val="92D050"/>
          </a:solidFill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lIns="87772" tIns="43886" rIns="87772" bIns="43886">
            <a:spAutoFit/>
          </a:bodyPr>
          <a:lstStyle>
            <a:lvl1pPr marL="0" indent="0">
              <a:buNone/>
              <a:defRPr lang="en-US" sz="2000" b="1" dirty="0">
                <a:solidFill>
                  <a:srgbClr val="00843E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265896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" r="234" b="19741"/>
          <a:stretch/>
        </p:blipFill>
        <p:spPr bwMode="auto">
          <a:xfrm>
            <a:off x="0" y="5413834"/>
            <a:ext cx="12192000" cy="147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912277" y="11097"/>
            <a:ext cx="3279723" cy="1253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42364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955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D:\Vpb\VP BANK\VAN PHONG\logo sua\119-x-239.png"/>
          <p:cNvPicPr/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92" y="6181842"/>
            <a:ext cx="1513849" cy="638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853" y="6336423"/>
            <a:ext cx="790088" cy="4836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5714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993274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200" kern="1200">
          <a:solidFill>
            <a:schemeClr val="bg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63826" y="1865870"/>
            <a:ext cx="101448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 </a:t>
            </a:r>
            <a:r>
              <a:rPr lang="en-US" sz="3600" b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 TÌNH HÌNH SỬ DỤNG CÔNG CỤ</a:t>
            </a:r>
          </a:p>
          <a:p>
            <a:pPr algn="ctr"/>
            <a:r>
              <a:rPr lang="en-US" sz="3600" b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 360 </a:t>
            </a:r>
          </a:p>
          <a:p>
            <a:pPr algn="ctr"/>
            <a:r>
              <a:rPr lang="en-US" sz="3600" b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 THÁNG ĐẦU NĂM</a:t>
            </a:r>
            <a:r>
              <a:rPr lang="en-US" sz="36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2017</a:t>
            </a:r>
            <a:endParaRPr lang="en-US" sz="3600" b="1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3719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KHÓ KHĂN VÀ ĐỀ XUẤT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III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I.1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9"/>
          </p:nvPr>
        </p:nvSpPr>
        <p:spPr>
          <a:xfrm>
            <a:off x="1895060" y="1971340"/>
            <a:ext cx="9601200" cy="365628"/>
          </a:xfrm>
        </p:spPr>
        <p:txBody>
          <a:bodyPr/>
          <a:lstStyle/>
          <a:p>
            <a:r>
              <a:rPr lang="en-US"/>
              <a:t>TỔNG QUAN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60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TÌNH HÌNH SỬ DỤNG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Mục lục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75988" y="2458086"/>
            <a:ext cx="5133975" cy="50292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500" b="1" i="0" u="none" strike="noStrike" kern="0" cap="none" spc="0" normalizeH="0" baseline="0" dirty="0" smtClean="0">
                <a:ln>
                  <a:noFill/>
                </a:ln>
                <a:solidFill>
                  <a:srgbClr val="00843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MỘT SỐ KẾT QUẢ TỪ SỬ DỤNG</a:t>
            </a: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1752600" y="2458086"/>
            <a:ext cx="758952" cy="502920"/>
          </a:xfrm>
          <a:prstGeom prst="homePlate">
            <a:avLst/>
          </a:prstGeom>
          <a:solidFill>
            <a:srgbClr val="00843E"/>
          </a:solidFill>
          <a:ln w="38100" cap="flat" cmpd="sng" algn="ctr">
            <a:solidFill>
              <a:srgbClr val="00843E"/>
            </a:solidFill>
            <a:prstDash val="solid"/>
            <a:miter lim="800000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lIns="87772" tIns="43886" rIns="87772" bIns="43886"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600" b="1" kern="1200" dirty="0">
                <a:solidFill>
                  <a:prstClr val="white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II</a:t>
            </a:r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2675988" y="3171509"/>
            <a:ext cx="5133975" cy="50292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500" b="1" i="0" u="none" strike="noStrike" kern="0" cap="none" spc="0" normalizeH="0" baseline="0" dirty="0" smtClean="0">
                <a:ln>
                  <a:noFill/>
                </a:ln>
                <a:solidFill>
                  <a:srgbClr val="00843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KHÓ KHĂN VÀ ĐỀ XUẤT</a:t>
            </a:r>
          </a:p>
        </p:txBody>
      </p:sp>
      <p:sp>
        <p:nvSpPr>
          <p:cNvPr id="9" name="Text Placeholder 3"/>
          <p:cNvSpPr txBox="1">
            <a:spLocks/>
          </p:cNvSpPr>
          <p:nvPr/>
        </p:nvSpPr>
        <p:spPr>
          <a:xfrm>
            <a:off x="1752600" y="3171509"/>
            <a:ext cx="758952" cy="502920"/>
          </a:xfrm>
          <a:prstGeom prst="homePlate">
            <a:avLst/>
          </a:prstGeom>
          <a:solidFill>
            <a:srgbClr val="00843E"/>
          </a:solidFill>
          <a:ln w="38100" cap="flat" cmpd="sng" algn="ctr">
            <a:solidFill>
              <a:srgbClr val="00843E"/>
            </a:solidFill>
            <a:prstDash val="solid"/>
            <a:miter lim="800000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lIns="87772" tIns="43886" rIns="87772" bIns="43886"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600" b="1" kern="1200" dirty="0">
                <a:solidFill>
                  <a:prstClr val="white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1336215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TÌNH HÌNH SỬ DỤNG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I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I.1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9"/>
          </p:nvPr>
        </p:nvSpPr>
        <p:spPr>
          <a:xfrm>
            <a:off x="1895060" y="1971340"/>
            <a:ext cx="9601200" cy="365628"/>
          </a:xfrm>
        </p:spPr>
        <p:txBody>
          <a:bodyPr/>
          <a:lstStyle/>
          <a:p>
            <a:r>
              <a:rPr lang="en-US"/>
              <a:t>TỔNG QUAN</a:t>
            </a:r>
            <a:endParaRPr lang="en-US" dirty="0"/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950769" y="2601023"/>
            <a:ext cx="822960" cy="347472"/>
          </a:xfrm>
        </p:spPr>
        <p:txBody>
          <a:bodyPr/>
          <a:lstStyle/>
          <a:p>
            <a:r>
              <a:rPr lang="en-US"/>
              <a:t>I.1</a:t>
            </a:r>
            <a:endParaRPr lang="en-US" dirty="0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9"/>
          </p:nvPr>
        </p:nvSpPr>
        <p:spPr>
          <a:xfrm>
            <a:off x="1895060" y="2575011"/>
            <a:ext cx="9601200" cy="365628"/>
          </a:xfrm>
        </p:spPr>
        <p:txBody>
          <a:bodyPr/>
          <a:lstStyle/>
          <a:p>
            <a:r>
              <a:rPr lang="en-US"/>
              <a:t>TÌNH HÌNH THEO VÙNG</a:t>
            </a:r>
            <a:endParaRPr lang="en-US" dirty="0"/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950769" y="3179481"/>
            <a:ext cx="822960" cy="347472"/>
          </a:xfrm>
        </p:spPr>
        <p:txBody>
          <a:bodyPr/>
          <a:lstStyle/>
          <a:p>
            <a:r>
              <a:rPr lang="en-US"/>
              <a:t>I.1</a:t>
            </a:r>
            <a:endParaRPr lang="en-US" dirty="0"/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19"/>
          </p:nvPr>
        </p:nvSpPr>
        <p:spPr>
          <a:xfrm>
            <a:off x="1895060" y="3153469"/>
            <a:ext cx="9601200" cy="365628"/>
          </a:xfrm>
        </p:spPr>
        <p:txBody>
          <a:bodyPr/>
          <a:lstStyle/>
          <a:p>
            <a:r>
              <a:rPr lang="en-US"/>
              <a:t>TÌNH HÌNH THEO TRUNG TÂM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308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8E87107-7021-4BEC-9470-E36229B9F1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4981916"/>
              </p:ext>
            </p:extLst>
          </p:nvPr>
        </p:nvGraphicFramePr>
        <p:xfrm>
          <a:off x="462219" y="897101"/>
          <a:ext cx="5486400" cy="2468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458A90F-0DA6-43E3-ABFD-86B3646726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1597265"/>
              </p:ext>
            </p:extLst>
          </p:nvPr>
        </p:nvGraphicFramePr>
        <p:xfrm>
          <a:off x="6318423" y="897101"/>
          <a:ext cx="5486400" cy="2468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CE7B73A-55B8-4FCB-A5E2-141BD7FD88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9041892"/>
              </p:ext>
            </p:extLst>
          </p:nvPr>
        </p:nvGraphicFramePr>
        <p:xfrm>
          <a:off x="462219" y="3640782"/>
          <a:ext cx="5486400" cy="2468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4895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6689469-5F82-4CCC-B843-342BB9CBC51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2898468"/>
              </p:ext>
            </p:extLst>
          </p:nvPr>
        </p:nvGraphicFramePr>
        <p:xfrm>
          <a:off x="334081" y="988540"/>
          <a:ext cx="54864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CDF4A6CA-E7D2-4392-8A42-8CC16AC384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8587244"/>
              </p:ext>
            </p:extLst>
          </p:nvPr>
        </p:nvGraphicFramePr>
        <p:xfrm>
          <a:off x="6259984" y="988540"/>
          <a:ext cx="54864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27791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E76D046B-3E68-4010-AAD6-8A2953D38A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2517856"/>
              </p:ext>
            </p:extLst>
          </p:nvPr>
        </p:nvGraphicFramePr>
        <p:xfrm>
          <a:off x="496715" y="921813"/>
          <a:ext cx="5486400" cy="2560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0BC508A-EE53-44FD-957B-4BE1E5ABE5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7140060"/>
              </p:ext>
            </p:extLst>
          </p:nvPr>
        </p:nvGraphicFramePr>
        <p:xfrm>
          <a:off x="496715" y="3564924"/>
          <a:ext cx="5486400" cy="2560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8CE1006-2775-40AC-9835-E91D3DA7AE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5113838"/>
              </p:ext>
            </p:extLst>
          </p:nvPr>
        </p:nvGraphicFramePr>
        <p:xfrm>
          <a:off x="6293708" y="3564924"/>
          <a:ext cx="5486400" cy="2560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43978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9642C5-CE09-4B77-BA1D-377FBCC71D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2454" y="1057051"/>
            <a:ext cx="5486400" cy="186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824398-A3EA-4FAD-8820-C9D21E48C24A}"/>
              </a:ext>
            </a:extLst>
          </p:cNvPr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$A$225:$I$235"/>
              </a:ext>
            </a:extLst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9401" y="3360052"/>
            <a:ext cx="5486400" cy="1862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0CB4A4-BAAE-4C53-BBC4-3A2FB69C1F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2454" y="3360052"/>
            <a:ext cx="5486400" cy="186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705646D-D671-4163-B4CC-0F546FB768DF}"/>
              </a:ext>
            </a:extLst>
          </p:cNvPr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$A$152:$I$162"/>
              </a:ext>
            </a:extLst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59401" y="1070109"/>
            <a:ext cx="5486400" cy="1862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0923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876642506"/>
              </p:ext>
            </p:extLst>
          </p:nvPr>
        </p:nvGraphicFramePr>
        <p:xfrm>
          <a:off x="2106140" y="81852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276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1650585" y="1281602"/>
            <a:ext cx="9705274" cy="502920"/>
          </a:xfrm>
        </p:spPr>
        <p:txBody>
          <a:bodyPr/>
          <a:lstStyle/>
          <a:p>
            <a:r>
              <a:rPr lang="en-US"/>
              <a:t>MỘT SỐ KẾT QUẢ TỪ SỬ DỤNG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I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I.1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9"/>
          </p:nvPr>
        </p:nvSpPr>
        <p:spPr>
          <a:xfrm>
            <a:off x="1895060" y="1971340"/>
            <a:ext cx="9601200" cy="365628"/>
          </a:xfrm>
        </p:spPr>
        <p:txBody>
          <a:bodyPr/>
          <a:lstStyle/>
          <a:p>
            <a:r>
              <a:rPr lang="en-US"/>
              <a:t>TỔNG QUAN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67965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SIOKVHNf0m4p2Troa7Ylg"/>
</p:tagLst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ckwell">
      <a:majorFont>
        <a:latin typeface="Rockwell"/>
        <a:ea typeface=""/>
        <a:cs typeface=""/>
      </a:majorFont>
      <a:minorFont>
        <a:latin typeface="Rockw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EDefaultTemp" id="{30BEF7C7-A441-4778-B8E9-E0F54E5BAB63}" vid="{A188ED38-12DE-46BA-9FAA-8006AFF0C5F2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ckwell">
      <a:majorFont>
        <a:latin typeface="Rockwell"/>
        <a:ea typeface=""/>
        <a:cs typeface=""/>
      </a:majorFont>
      <a:minorFont>
        <a:latin typeface="Rockw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EDefaultTemp" id="{30BEF7C7-A441-4778-B8E9-E0F54E5BAB63}" vid="{A4A69692-D4B2-48B5-9BC0-83C6E00A4CD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986</TotalTime>
  <Words>215</Words>
  <Application>Microsoft Office PowerPoint</Application>
  <PresentationFormat>Widescreen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Times New Roman</vt:lpstr>
      <vt:lpstr>Custom Design</vt:lpstr>
      <vt:lpstr>1_Custom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 Dang Duc</dc:creator>
  <cp:lastModifiedBy>Tu Dang Duc</cp:lastModifiedBy>
  <cp:revision>159</cp:revision>
  <dcterms:created xsi:type="dcterms:W3CDTF">2016-10-13T06:41:30Z</dcterms:created>
  <dcterms:modified xsi:type="dcterms:W3CDTF">2017-07-06T10:47:21Z</dcterms:modified>
</cp:coreProperties>
</file>

<file path=docProps/thumbnail.jpeg>
</file>